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4" r:id="rId9"/>
    <p:sldId id="265" r:id="rId10"/>
    <p:sldId id="269" r:id="rId11"/>
    <p:sldId id="276" r:id="rId12"/>
    <p:sldId id="270" r:id="rId13"/>
    <p:sldId id="271" r:id="rId14"/>
    <p:sldId id="275" r:id="rId15"/>
    <p:sldId id="272" r:id="rId16"/>
    <p:sldId id="273" r:id="rId17"/>
    <p:sldId id="277" r:id="rId18"/>
    <p:sldId id="278" r:id="rId19"/>
    <p:sldId id="279" r:id="rId20"/>
    <p:sldId id="282" r:id="rId21"/>
    <p:sldId id="283" r:id="rId22"/>
    <p:sldId id="274" r:id="rId23"/>
    <p:sldId id="267" r:id="rId24"/>
  </p:sldIdLst>
  <p:sldSz cx="12192000" cy="6858000"/>
  <p:notesSz cx="6858000" cy="9144000"/>
  <p:embeddedFontLst>
    <p:embeddedFont>
      <p:font typeface="Calibri" panose="020F050202020403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XV+ddNaggIgca//ivmCRQXx5C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864" autoAdjust="0"/>
  </p:normalViewPr>
  <p:slideViewPr>
    <p:cSldViewPr snapToGrid="0">
      <p:cViewPr varScale="1">
        <p:scale>
          <a:sx n="62" d="100"/>
          <a:sy n="62" d="100"/>
        </p:scale>
        <p:origin x="145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 name="Google Shape;6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494048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155312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896729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4244419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2147195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3777701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3097854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60525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3472114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607617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 used a medical questions dataset from </a:t>
            </a:r>
            <a:r>
              <a:rPr lang="en-US" dirty="0" err="1"/>
              <a:t>Github</a:t>
            </a:r>
            <a:r>
              <a:rPr lang="en-US" dirty="0"/>
              <a:t> and extracted just the medical questions and a few other useful fields</a:t>
            </a:r>
            <a:endParaRPr dirty="0"/>
          </a:p>
          <a:p>
            <a:pPr marL="0" lvl="0" indent="0" algn="l" rtl="0">
              <a:lnSpc>
                <a:spcPct val="100000"/>
              </a:lnSpc>
              <a:spcBef>
                <a:spcPts val="0"/>
              </a:spcBef>
              <a:spcAft>
                <a:spcPts val="0"/>
              </a:spcAft>
              <a:buSzPts val="1400"/>
              <a:buNone/>
            </a:pPr>
            <a:r>
              <a:rPr lang="en-US" dirty="0"/>
              <a:t>I then used pandas to analyze the data and clean it up</a:t>
            </a:r>
            <a:endParaRPr dirty="0"/>
          </a:p>
          <a:p>
            <a:pPr marL="0" lvl="0" indent="0" algn="l" rtl="0">
              <a:lnSpc>
                <a:spcPct val="100000"/>
              </a:lnSpc>
              <a:spcBef>
                <a:spcPts val="0"/>
              </a:spcBef>
              <a:spcAft>
                <a:spcPts val="0"/>
              </a:spcAft>
              <a:buSzPts val="1400"/>
              <a:buNone/>
            </a:pPr>
            <a:r>
              <a:rPr lang="en-US" dirty="0"/>
              <a:t>Then I tokenized with NLTK to create a </a:t>
            </a:r>
            <a:r>
              <a:rPr lang="en-US" dirty="0" err="1"/>
              <a:t>tf-idf</a:t>
            </a:r>
            <a:r>
              <a:rPr lang="en-US" dirty="0"/>
              <a:t> matrix and reduced the features with TSNE.</a:t>
            </a:r>
            <a:endParaRPr dirty="0"/>
          </a:p>
        </p:txBody>
      </p:sp>
      <p:sp>
        <p:nvSpPr>
          <p:cNvPr id="68" name="Google Shape;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378264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extLst>
      <p:ext uri="{BB962C8B-B14F-4D97-AF65-F5344CB8AC3E}">
        <p14:creationId xmlns:p14="http://schemas.microsoft.com/office/powerpoint/2010/main" val="1237822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3695016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 name="Google Shape;18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c02eb191c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Very large dataset in XML format.</a:t>
            </a:r>
            <a:endParaRPr/>
          </a:p>
          <a:p>
            <a:pPr marL="0" lvl="0" indent="0" algn="l" rtl="0">
              <a:lnSpc>
                <a:spcPct val="100000"/>
              </a:lnSpc>
              <a:spcBef>
                <a:spcPts val="0"/>
              </a:spcBef>
              <a:spcAft>
                <a:spcPts val="0"/>
              </a:spcAft>
              <a:buSzPts val="1400"/>
              <a:buNone/>
            </a:pPr>
            <a:r>
              <a:rPr lang="en-US"/>
              <a:t>Lots of information such as source and url of the answer, focus, category, and question type, as well as synonyms.</a:t>
            </a:r>
            <a:endParaRPr/>
          </a:p>
          <a:p>
            <a:pPr marL="0" lvl="0" indent="0" algn="l" rtl="0">
              <a:lnSpc>
                <a:spcPct val="100000"/>
              </a:lnSpc>
              <a:spcBef>
                <a:spcPts val="0"/>
              </a:spcBef>
              <a:spcAft>
                <a:spcPts val="0"/>
              </a:spcAft>
              <a:buSzPts val="1400"/>
              <a:buNone/>
            </a:pPr>
            <a:r>
              <a:rPr lang="en-US"/>
              <a:t>We only need what’s useful within our scope.</a:t>
            </a:r>
            <a:endParaRPr/>
          </a:p>
        </p:txBody>
      </p:sp>
      <p:sp>
        <p:nvSpPr>
          <p:cNvPr id="79" name="Google Shape;79;gcc02eb191c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e4776c8a9_3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e4776c8a9_3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As the raw data is in XML format, we parsed the data. After looking through the data, we created some functions to extract the questions.</a:t>
            </a:r>
            <a:endParaRPr dirty="0"/>
          </a:p>
        </p:txBody>
      </p:sp>
      <p:sp>
        <p:nvSpPr>
          <p:cNvPr id="93" name="Google Shape;93;gce4776c8a9_3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e071df62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.describe() to see counts, # of unique, top and freq</a:t>
            </a:r>
            <a:endParaRPr/>
          </a:p>
          <a:p>
            <a:pPr marL="0" lvl="0" indent="0" algn="l" rtl="0">
              <a:lnSpc>
                <a:spcPct val="100000"/>
              </a:lnSpc>
              <a:spcBef>
                <a:spcPts val="0"/>
              </a:spcBef>
              <a:spcAft>
                <a:spcPts val="0"/>
              </a:spcAft>
              <a:buClr>
                <a:schemeClr val="dk1"/>
              </a:buClr>
              <a:buSzPts val="1100"/>
              <a:buFont typeface="Arial"/>
              <a:buNone/>
            </a:pPr>
            <a:r>
              <a:rPr lang="en-US"/>
              <a:t>(by compare counts and # of unique)clean up duplicate questions</a:t>
            </a:r>
            <a:endParaRPr/>
          </a:p>
          <a:p>
            <a:pPr marL="0" lvl="0" indent="0" algn="l" rtl="0">
              <a:lnSpc>
                <a:spcPct val="100000"/>
              </a:lnSpc>
              <a:spcBef>
                <a:spcPts val="0"/>
              </a:spcBef>
              <a:spcAft>
                <a:spcPts val="0"/>
              </a:spcAft>
              <a:buSzPts val="1100"/>
              <a:buNone/>
            </a:pPr>
            <a:r>
              <a:rPr lang="en-US"/>
              <a:t>remove “category” and “semantic group”</a:t>
            </a:r>
            <a:endParaRPr/>
          </a:p>
        </p:txBody>
      </p:sp>
      <p:sp>
        <p:nvSpPr>
          <p:cNvPr id="102" name="Google Shape;102;gce071df62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e071df62a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400"/>
              <a:buFont typeface="Arial"/>
              <a:buNone/>
            </a:pPr>
            <a:r>
              <a:rPr lang="en-US" dirty="0"/>
              <a:t>Now we have 23,319 questions for analysis. Even though this is roughly half the size of the original dataset, we think this amount of data is sufficient for our analysis. However, given that the focus and synonym columns were derived from something that appears in the original dataset per file and not per question, we have less diversity in the cleaned dataset. This is obvious from the </a:t>
            </a:r>
            <a:r>
              <a:rPr lang="en-US" dirty="0" err="1"/>
              <a:t>question_type</a:t>
            </a:r>
            <a:r>
              <a:rPr lang="en-US" dirty="0"/>
              <a:t> going from 39 unique values to 17 unique values.</a:t>
            </a:r>
            <a:endParaRPr dirty="0"/>
          </a:p>
        </p:txBody>
      </p:sp>
      <p:sp>
        <p:nvSpPr>
          <p:cNvPr id="113" name="Google Shape;113;gce071df62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e4776c8a9_3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e4776c8a9_3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We still think that with this cleaned dataset, we have sufficient diversity in the types of questions for our analysis.</a:t>
            </a:r>
            <a:endParaRPr dirty="0"/>
          </a:p>
        </p:txBody>
      </p:sp>
      <p:sp>
        <p:nvSpPr>
          <p:cNvPr id="126" name="Google Shape;126;gce4776c8a9_3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e071df62a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Tokenize full dataset, along with separate tokenization by question type. Then clean:</a:t>
            </a:r>
            <a:endParaRPr/>
          </a:p>
          <a:p>
            <a:pPr marL="0" lvl="0" indent="0" algn="l" rtl="0">
              <a:lnSpc>
                <a:spcPct val="100000"/>
              </a:lnSpc>
              <a:spcBef>
                <a:spcPts val="0"/>
              </a:spcBef>
              <a:spcAft>
                <a:spcPts val="0"/>
              </a:spcAft>
              <a:buClr>
                <a:schemeClr val="dk1"/>
              </a:buClr>
              <a:buSzPts val="1100"/>
              <a:buFont typeface="Arial"/>
              <a:buNone/>
            </a:pPr>
            <a:r>
              <a:rPr lang="en-US"/>
              <a:t>punctuation removed</a:t>
            </a:r>
            <a:endParaRPr/>
          </a:p>
          <a:p>
            <a:pPr marL="0" lvl="0" indent="0" algn="l" rtl="0">
              <a:lnSpc>
                <a:spcPct val="100000"/>
              </a:lnSpc>
              <a:spcBef>
                <a:spcPts val="0"/>
              </a:spcBef>
              <a:spcAft>
                <a:spcPts val="0"/>
              </a:spcAft>
              <a:buClr>
                <a:schemeClr val="dk1"/>
              </a:buClr>
              <a:buSzPts val="1100"/>
              <a:buFont typeface="Arial"/>
              <a:buNone/>
            </a:pPr>
            <a:r>
              <a:rPr lang="en-US"/>
              <a:t>stop words removed</a:t>
            </a:r>
            <a:endParaRPr/>
          </a:p>
          <a:p>
            <a:pPr marL="0" lvl="0" indent="0" algn="l" rtl="0">
              <a:lnSpc>
                <a:spcPct val="100000"/>
              </a:lnSpc>
              <a:spcBef>
                <a:spcPts val="0"/>
              </a:spcBef>
              <a:spcAft>
                <a:spcPts val="0"/>
              </a:spcAft>
              <a:buClr>
                <a:schemeClr val="dk1"/>
              </a:buClr>
              <a:buSzPts val="1100"/>
              <a:buFont typeface="Arial"/>
              <a:buNone/>
            </a:pPr>
            <a:r>
              <a:rPr lang="en-US"/>
              <a:t>small word removed(less than 3 characters)</a:t>
            </a:r>
            <a:endParaRPr/>
          </a:p>
          <a:p>
            <a:pPr marL="0" lvl="0" indent="0" algn="l" rtl="0">
              <a:lnSpc>
                <a:spcPct val="100000"/>
              </a:lnSpc>
              <a:spcBef>
                <a:spcPts val="0"/>
              </a:spcBef>
              <a:spcAft>
                <a:spcPts val="0"/>
              </a:spcAft>
              <a:buSzPts val="1100"/>
              <a:buNone/>
            </a:pPr>
            <a:r>
              <a:rPr lang="en-US"/>
              <a:t>We remove all these for future analysis</a:t>
            </a:r>
            <a:endParaRPr/>
          </a:p>
        </p:txBody>
      </p:sp>
      <p:sp>
        <p:nvSpPr>
          <p:cNvPr id="147" name="Google Shape;147;gce071df62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e4776c8a9_3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e4776c8a9_3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Analyzing collocation of tokens to generate n-grams.</a:t>
            </a:r>
          </a:p>
          <a:p>
            <a:pPr marL="0" lvl="0" indent="0" algn="l" rtl="0">
              <a:spcBef>
                <a:spcPts val="0"/>
              </a:spcBef>
              <a:spcAft>
                <a:spcPts val="0"/>
              </a:spcAft>
              <a:buNone/>
            </a:pPr>
            <a:endParaRPr lang="en-US" dirty="0"/>
          </a:p>
        </p:txBody>
      </p:sp>
      <p:sp>
        <p:nvSpPr>
          <p:cNvPr id="159" name="Google Shape;159;gce4776c8a9_3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c8e8402f7c_0_4"/>
          <p:cNvSpPr txBox="1">
            <a:spLocks noGrp="1"/>
          </p:cNvSpPr>
          <p:nvPr>
            <p:ph type="ctrTitle"/>
          </p:nvPr>
        </p:nvSpPr>
        <p:spPr>
          <a:xfrm>
            <a:off x="415611" y="992767"/>
            <a:ext cx="11360700" cy="27369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5" name="Google Shape;15;gc8e8402f7c_0_4"/>
          <p:cNvSpPr txBox="1">
            <a:spLocks noGrp="1"/>
          </p:cNvSpPr>
          <p:nvPr>
            <p:ph type="subTitle" idx="1"/>
          </p:nvPr>
        </p:nvSpPr>
        <p:spPr>
          <a:xfrm>
            <a:off x="415600" y="3778833"/>
            <a:ext cx="11360700" cy="10569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6" name="Google Shape;16;gc8e8402f7c_0_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gc8e8402f7c_0_36"/>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rmAutofit/>
          </a:bodyPr>
          <a:lstStyle>
            <a:lvl1pPr marL="457200" lvl="0" indent="-228600" algn="l">
              <a:lnSpc>
                <a:spcPct val="100000"/>
              </a:lnSpc>
              <a:spcBef>
                <a:spcPts val="0"/>
              </a:spcBef>
              <a:spcAft>
                <a:spcPts val="0"/>
              </a:spcAft>
              <a:buSzPts val="2400"/>
              <a:buNone/>
              <a:defRPr/>
            </a:lvl1pPr>
          </a:lstStyle>
          <a:p>
            <a:endParaRPr/>
          </a:p>
        </p:txBody>
      </p:sp>
      <p:sp>
        <p:nvSpPr>
          <p:cNvPr id="53" name="Google Shape;53;gc8e8402f7c_0_3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gc8e8402f7c_0_39"/>
          <p:cNvSpPr txBox="1">
            <a:spLocks noGrp="1"/>
          </p:cNvSpPr>
          <p:nvPr>
            <p:ph type="title" hasCustomPrompt="1"/>
          </p:nvPr>
        </p:nvSpPr>
        <p:spPr>
          <a:xfrm>
            <a:off x="4156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6" name="Google Shape;56;gc8e8402f7c_0_39"/>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57" name="Google Shape;57;gc8e8402f7c_0_3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gc8e8402f7c_0_4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gc8e8402f7c_0_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 name="Google Shape;19;gc8e8402f7c_0_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20" name="Google Shape;20;gc8e8402f7c_0_4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gc8e8402f7c_0_4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 name="Google Shape;22;gc8e8402f7c_0_4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gc8e8402f7c_0_8"/>
          <p:cNvSpPr txBox="1">
            <a:spLocks noGrp="1"/>
          </p:cNvSpPr>
          <p:nvPr>
            <p:ph type="title"/>
          </p:nvPr>
        </p:nvSpPr>
        <p:spPr>
          <a:xfrm>
            <a:off x="415600" y="2867800"/>
            <a:ext cx="113607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gc8e8402f7c_0_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gc8e8402f7c_0_1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 name="Google Shape;28;gc8e8402f7c_0_1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0"/>
              </a:spcBef>
              <a:spcAft>
                <a:spcPts val="0"/>
              </a:spcAft>
              <a:buSzPts val="1900"/>
              <a:buChar char="○"/>
              <a:defRPr/>
            </a:lvl2pPr>
            <a:lvl3pPr marL="1371600" lvl="2" indent="-349250" algn="l">
              <a:lnSpc>
                <a:spcPct val="115000"/>
              </a:lnSpc>
              <a:spcBef>
                <a:spcPts val="0"/>
              </a:spcBef>
              <a:spcAft>
                <a:spcPts val="0"/>
              </a:spcAft>
              <a:buSzPts val="1900"/>
              <a:buChar char="■"/>
              <a:defRPr/>
            </a:lvl3pPr>
            <a:lvl4pPr marL="1828800" lvl="3" indent="-349250" algn="l">
              <a:lnSpc>
                <a:spcPct val="115000"/>
              </a:lnSpc>
              <a:spcBef>
                <a:spcPts val="0"/>
              </a:spcBef>
              <a:spcAft>
                <a:spcPts val="0"/>
              </a:spcAft>
              <a:buSzPts val="1900"/>
              <a:buChar char="●"/>
              <a:defRPr/>
            </a:lvl4pPr>
            <a:lvl5pPr marL="2286000" lvl="4" indent="-349250" algn="l">
              <a:lnSpc>
                <a:spcPct val="115000"/>
              </a:lnSpc>
              <a:spcBef>
                <a:spcPts val="0"/>
              </a:spcBef>
              <a:spcAft>
                <a:spcPts val="0"/>
              </a:spcAft>
              <a:buSzPts val="1900"/>
              <a:buChar char="○"/>
              <a:defRPr/>
            </a:lvl5pPr>
            <a:lvl6pPr marL="2743200" lvl="5" indent="-349250" algn="l">
              <a:lnSpc>
                <a:spcPct val="115000"/>
              </a:lnSpc>
              <a:spcBef>
                <a:spcPts val="0"/>
              </a:spcBef>
              <a:spcAft>
                <a:spcPts val="0"/>
              </a:spcAft>
              <a:buSzPts val="1900"/>
              <a:buChar char="■"/>
              <a:defRPr/>
            </a:lvl6pPr>
            <a:lvl7pPr marL="3200400" lvl="6" indent="-349250" algn="l">
              <a:lnSpc>
                <a:spcPct val="115000"/>
              </a:lnSpc>
              <a:spcBef>
                <a:spcPts val="0"/>
              </a:spcBef>
              <a:spcAft>
                <a:spcPts val="0"/>
              </a:spcAft>
              <a:buSzPts val="1900"/>
              <a:buChar char="●"/>
              <a:defRPr/>
            </a:lvl7pPr>
            <a:lvl8pPr marL="3657600" lvl="7" indent="-349250" algn="l">
              <a:lnSpc>
                <a:spcPct val="115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9" name="Google Shape;29;gc8e8402f7c_0_1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gc8e8402f7c_0_1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 name="Google Shape;32;gc8e8402f7c_0_15"/>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3" name="Google Shape;33;gc8e8402f7c_0_15"/>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4" name="Google Shape;34;gc8e8402f7c_0_1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gc8e8402f7c_0_2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7" name="Google Shape;37;gc8e8402f7c_0_2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gc8e8402f7c_0_23"/>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gc8e8402f7c_0_23"/>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41" name="Google Shape;41;gc8e8402f7c_0_2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gc8e8402f7c_0_27"/>
          <p:cNvSpPr txBox="1">
            <a:spLocks noGrp="1"/>
          </p:cNvSpPr>
          <p:nvPr>
            <p:ph type="title"/>
          </p:nvPr>
        </p:nvSpPr>
        <p:spPr>
          <a:xfrm>
            <a:off x="653667" y="600200"/>
            <a:ext cx="8490300" cy="5454300"/>
          </a:xfrm>
          <a:prstGeom prst="rect">
            <a:avLst/>
          </a:prstGeom>
          <a:noFill/>
          <a:ln>
            <a:noFill/>
          </a:ln>
        </p:spPr>
        <p:txBody>
          <a:bodyPr spcFirstLastPara="1" wrap="square" lIns="121900" tIns="121900" rIns="121900" bIns="121900" anchor="ctr" anchorCtr="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gc8e8402f7c_0_2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gc8e8402f7c_0_30"/>
          <p:cNvSpPr/>
          <p:nvPr/>
        </p:nvSpPr>
        <p:spPr>
          <a:xfrm>
            <a:off x="6096000" y="33"/>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gc8e8402f7c_0_30"/>
          <p:cNvSpPr txBox="1">
            <a:spLocks noGrp="1"/>
          </p:cNvSpPr>
          <p:nvPr>
            <p:ph type="title"/>
          </p:nvPr>
        </p:nvSpPr>
        <p:spPr>
          <a:xfrm>
            <a:off x="354000" y="1644233"/>
            <a:ext cx="5393700" cy="19764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8" name="Google Shape;48;gc8e8402f7c_0_30"/>
          <p:cNvSpPr txBox="1">
            <a:spLocks noGrp="1"/>
          </p:cNvSpPr>
          <p:nvPr>
            <p:ph type="subTitle" idx="1"/>
          </p:nvPr>
        </p:nvSpPr>
        <p:spPr>
          <a:xfrm>
            <a:off x="354000" y="3737433"/>
            <a:ext cx="5393700" cy="1646700"/>
          </a:xfrm>
          <a:prstGeom prst="rect">
            <a:avLst/>
          </a:prstGeom>
          <a:noFill/>
          <a:ln>
            <a:noFill/>
          </a:ln>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9" name="Google Shape;49;gc8e8402f7c_0_30"/>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rmAutofit/>
          </a:bodyPr>
          <a:lstStyle>
            <a:lvl1pPr marL="457200" lvl="0" indent="-381000" algn="l">
              <a:lnSpc>
                <a:spcPct val="115000"/>
              </a:lnSpc>
              <a:spcBef>
                <a:spcPts val="0"/>
              </a:spcBef>
              <a:spcAft>
                <a:spcPts val="0"/>
              </a:spcAft>
              <a:buClr>
                <a:schemeClr val="dk1"/>
              </a:buClr>
              <a:buSzPts val="2400"/>
              <a:buChar char="●"/>
              <a:defRPr>
                <a:solidFill>
                  <a:schemeClr val="dk1"/>
                </a:solidFill>
              </a:defRPr>
            </a:lvl1pPr>
            <a:lvl2pPr marL="914400" lvl="1" indent="-349250" algn="l">
              <a:lnSpc>
                <a:spcPct val="115000"/>
              </a:lnSpc>
              <a:spcBef>
                <a:spcPts val="0"/>
              </a:spcBef>
              <a:spcAft>
                <a:spcPts val="0"/>
              </a:spcAft>
              <a:buClr>
                <a:schemeClr val="dk1"/>
              </a:buClr>
              <a:buSzPts val="1900"/>
              <a:buChar char="○"/>
              <a:defRPr>
                <a:solidFill>
                  <a:schemeClr val="dk1"/>
                </a:solidFill>
              </a:defRPr>
            </a:lvl2pPr>
            <a:lvl3pPr marL="1371600" lvl="2" indent="-349250" algn="l">
              <a:lnSpc>
                <a:spcPct val="115000"/>
              </a:lnSpc>
              <a:spcBef>
                <a:spcPts val="0"/>
              </a:spcBef>
              <a:spcAft>
                <a:spcPts val="0"/>
              </a:spcAft>
              <a:buClr>
                <a:schemeClr val="dk1"/>
              </a:buClr>
              <a:buSzPts val="1900"/>
              <a:buChar char="■"/>
              <a:defRPr>
                <a:solidFill>
                  <a:schemeClr val="dk1"/>
                </a:solidFill>
              </a:defRPr>
            </a:lvl3pPr>
            <a:lvl4pPr marL="1828800" lvl="3" indent="-349250" algn="l">
              <a:lnSpc>
                <a:spcPct val="115000"/>
              </a:lnSpc>
              <a:spcBef>
                <a:spcPts val="0"/>
              </a:spcBef>
              <a:spcAft>
                <a:spcPts val="0"/>
              </a:spcAft>
              <a:buClr>
                <a:schemeClr val="dk1"/>
              </a:buClr>
              <a:buSzPts val="1900"/>
              <a:buChar char="●"/>
              <a:defRPr>
                <a:solidFill>
                  <a:schemeClr val="dk1"/>
                </a:solidFill>
              </a:defRPr>
            </a:lvl4pPr>
            <a:lvl5pPr marL="2286000" lvl="4" indent="-349250" algn="l">
              <a:lnSpc>
                <a:spcPct val="115000"/>
              </a:lnSpc>
              <a:spcBef>
                <a:spcPts val="0"/>
              </a:spcBef>
              <a:spcAft>
                <a:spcPts val="0"/>
              </a:spcAft>
              <a:buClr>
                <a:schemeClr val="dk1"/>
              </a:buClr>
              <a:buSzPts val="1900"/>
              <a:buChar char="○"/>
              <a:defRPr>
                <a:solidFill>
                  <a:schemeClr val="dk1"/>
                </a:solidFill>
              </a:defRPr>
            </a:lvl5pPr>
            <a:lvl6pPr marL="2743200" lvl="5" indent="-349250" algn="l">
              <a:lnSpc>
                <a:spcPct val="115000"/>
              </a:lnSpc>
              <a:spcBef>
                <a:spcPts val="0"/>
              </a:spcBef>
              <a:spcAft>
                <a:spcPts val="0"/>
              </a:spcAft>
              <a:buClr>
                <a:schemeClr val="dk1"/>
              </a:buClr>
              <a:buSzPts val="1900"/>
              <a:buChar char="■"/>
              <a:defRPr>
                <a:solidFill>
                  <a:schemeClr val="dk1"/>
                </a:solidFill>
              </a:defRPr>
            </a:lvl6pPr>
            <a:lvl7pPr marL="3200400" lvl="6" indent="-349250" algn="l">
              <a:lnSpc>
                <a:spcPct val="115000"/>
              </a:lnSpc>
              <a:spcBef>
                <a:spcPts val="0"/>
              </a:spcBef>
              <a:spcAft>
                <a:spcPts val="0"/>
              </a:spcAft>
              <a:buClr>
                <a:schemeClr val="dk1"/>
              </a:buClr>
              <a:buSzPts val="1900"/>
              <a:buChar char="●"/>
              <a:defRPr>
                <a:solidFill>
                  <a:schemeClr val="dk1"/>
                </a:solidFill>
              </a:defRPr>
            </a:lvl7pPr>
            <a:lvl8pPr marL="3657600" lvl="7" indent="-349250" algn="l">
              <a:lnSpc>
                <a:spcPct val="115000"/>
              </a:lnSpc>
              <a:spcBef>
                <a:spcPts val="0"/>
              </a:spcBef>
              <a:spcAft>
                <a:spcPts val="0"/>
              </a:spcAft>
              <a:buClr>
                <a:schemeClr val="dk1"/>
              </a:buClr>
              <a:buSzPts val="1900"/>
              <a:buChar char="○"/>
              <a:defRPr>
                <a:solidFill>
                  <a:schemeClr val="dk1"/>
                </a:solidFill>
              </a:defRPr>
            </a:lvl8pPr>
            <a:lvl9pPr marL="4114800" lvl="8" indent="-349250" algn="l">
              <a:lnSpc>
                <a:spcPct val="115000"/>
              </a:lnSpc>
              <a:spcBef>
                <a:spcPts val="0"/>
              </a:spcBef>
              <a:spcAft>
                <a:spcPts val="0"/>
              </a:spcAft>
              <a:buClr>
                <a:schemeClr val="dk1"/>
              </a:buClr>
              <a:buSzPts val="1900"/>
              <a:buChar char="■"/>
              <a:defRPr>
                <a:solidFill>
                  <a:schemeClr val="dk1"/>
                </a:solidFill>
              </a:defRPr>
            </a:lvl9pPr>
          </a:lstStyle>
          <a:p>
            <a:endParaRPr/>
          </a:p>
        </p:txBody>
      </p:sp>
      <p:sp>
        <p:nvSpPr>
          <p:cNvPr id="50" name="Google Shape;50;gc8e8402f7c_0_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9"/>
        <p:cNvGrpSpPr/>
        <p:nvPr/>
      </p:nvGrpSpPr>
      <p:grpSpPr>
        <a:xfrm>
          <a:off x="0" y="0"/>
          <a:ext cx="0" cy="0"/>
          <a:chOff x="0" y="0"/>
          <a:chExt cx="0" cy="0"/>
        </a:xfrm>
      </p:grpSpPr>
      <p:sp>
        <p:nvSpPr>
          <p:cNvPr id="10" name="Google Shape;10;gc8e8402f7c_0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c8e8402f7c_0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lt2"/>
              </a:buClr>
              <a:buSzPts val="2400"/>
              <a:buFont typeface="Arial"/>
              <a:buChar char="●"/>
              <a:defRPr sz="2400" b="0" i="0" u="none" strike="noStrike" cap="none">
                <a:solidFill>
                  <a:schemeClr val="lt2"/>
                </a:solidFill>
                <a:latin typeface="Arial"/>
                <a:ea typeface="Arial"/>
                <a:cs typeface="Arial"/>
                <a:sym typeface="Arial"/>
              </a:defRPr>
            </a:lvl1pPr>
            <a:lvl2pPr marL="914400" marR="0" lvl="1"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2pPr>
            <a:lvl3pPr marL="1371600" marR="0" lvl="2"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3pPr>
            <a:lvl4pPr marL="1828800" marR="0" lvl="3"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4pPr>
            <a:lvl5pPr marL="2286000" marR="0" lvl="4"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5pPr>
            <a:lvl6pPr marL="2743200" marR="0" lvl="5"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6pPr>
            <a:lvl7pPr marL="3200400" marR="0" lvl="6"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7pPr>
            <a:lvl8pPr marL="3657600" marR="0" lvl="7"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8pPr>
            <a:lvl9pPr marL="4114800" marR="0" lvl="8" indent="-349250" algn="l" rtl="0">
              <a:lnSpc>
                <a:spcPct val="115000"/>
              </a:lnSpc>
              <a:spcBef>
                <a:spcPts val="0"/>
              </a:spcBef>
              <a:spcAft>
                <a:spcPts val="0"/>
              </a:spcAft>
              <a:buClr>
                <a:schemeClr val="lt2"/>
              </a:buClr>
              <a:buSzPts val="1900"/>
              <a:buFont typeface="Arial"/>
              <a:buChar char="■"/>
              <a:defRPr sz="1900" b="0" i="0" u="none" strike="noStrike" cap="none">
                <a:solidFill>
                  <a:schemeClr val="lt2"/>
                </a:solidFill>
                <a:latin typeface="Arial"/>
                <a:ea typeface="Arial"/>
                <a:cs typeface="Arial"/>
                <a:sym typeface="Arial"/>
              </a:defRPr>
            </a:lvl9pPr>
          </a:lstStyle>
          <a:p>
            <a:endParaRPr/>
          </a:p>
        </p:txBody>
      </p:sp>
      <p:sp>
        <p:nvSpPr>
          <p:cNvPr id="12" name="Google Shape;12;gc8e8402f7c_0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bachaa/MedQuAD"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bachaa/MedQuA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415611" y="992767"/>
            <a:ext cx="11360700" cy="2736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sz="6000"/>
              <a:t>Analyzing Medical Questions</a:t>
            </a:r>
            <a:endParaRPr sz="6000"/>
          </a:p>
        </p:txBody>
      </p:sp>
      <p:sp>
        <p:nvSpPr>
          <p:cNvPr id="65" name="Google Shape;65;p1"/>
          <p:cNvSpPr txBox="1">
            <a:spLocks noGrp="1"/>
          </p:cNvSpPr>
          <p:nvPr>
            <p:ph type="subTitle" idx="1"/>
          </p:nvPr>
        </p:nvSpPr>
        <p:spPr>
          <a:xfrm>
            <a:off x="415600" y="4057650"/>
            <a:ext cx="11360700" cy="1943100"/>
          </a:xfrm>
          <a:prstGeom prst="rect">
            <a:avLst/>
          </a:prstGeom>
          <a:noFill/>
          <a:ln>
            <a:noFill/>
          </a:ln>
        </p:spPr>
        <p:txBody>
          <a:bodyPr spcFirstLastPara="1" wrap="square" lIns="91425" tIns="45700" rIns="91425" bIns="45700" anchor="t" anchorCtr="0">
            <a:normAutofit fontScale="62500" lnSpcReduction="20000"/>
          </a:bodyPr>
          <a:lstStyle/>
          <a:p>
            <a:pPr marL="0" lvl="0" indent="0" algn="ctr" rtl="0">
              <a:lnSpc>
                <a:spcPct val="90000"/>
              </a:lnSpc>
              <a:spcBef>
                <a:spcPts val="0"/>
              </a:spcBef>
              <a:spcAft>
                <a:spcPts val="0"/>
              </a:spcAft>
              <a:buClr>
                <a:schemeClr val="dk1"/>
              </a:buClr>
              <a:buSzPct val="64864"/>
              <a:buNone/>
            </a:pPr>
            <a:r>
              <a:rPr lang="en-US" dirty="0"/>
              <a:t>Peter Tadrous</a:t>
            </a:r>
            <a:endParaRPr dirty="0"/>
          </a:p>
          <a:p>
            <a:pPr marL="0" lvl="0" indent="0" algn="ctr" rtl="0">
              <a:lnSpc>
                <a:spcPct val="90000"/>
              </a:lnSpc>
              <a:spcBef>
                <a:spcPts val="0"/>
              </a:spcBef>
              <a:spcAft>
                <a:spcPts val="0"/>
              </a:spcAft>
              <a:buClr>
                <a:schemeClr val="dk1"/>
              </a:buClr>
              <a:buSzPct val="64864"/>
              <a:buNone/>
            </a:pPr>
            <a:endParaRPr dirty="0"/>
          </a:p>
          <a:p>
            <a:pPr marL="0" lvl="0" indent="0" algn="ctr" rtl="0">
              <a:lnSpc>
                <a:spcPct val="90000"/>
              </a:lnSpc>
              <a:spcBef>
                <a:spcPts val="0"/>
              </a:spcBef>
              <a:spcAft>
                <a:spcPts val="0"/>
              </a:spcAft>
              <a:buSzPct val="250000"/>
              <a:buNone/>
            </a:pPr>
            <a:r>
              <a:rPr lang="en-US" dirty="0"/>
              <a:t>CUS 635</a:t>
            </a:r>
            <a:endParaRPr dirty="0"/>
          </a:p>
          <a:p>
            <a:pPr marL="0" lvl="0" indent="0" algn="ctr" rtl="0">
              <a:lnSpc>
                <a:spcPct val="90000"/>
              </a:lnSpc>
              <a:spcBef>
                <a:spcPts val="0"/>
              </a:spcBef>
              <a:spcAft>
                <a:spcPts val="0"/>
              </a:spcAft>
              <a:buSzPct val="250000"/>
              <a:buNone/>
            </a:pPr>
            <a:endParaRPr dirty="0"/>
          </a:p>
          <a:p>
            <a:pPr marL="0" lvl="0" indent="0" algn="ctr" rtl="0">
              <a:lnSpc>
                <a:spcPct val="90000"/>
              </a:lnSpc>
              <a:spcBef>
                <a:spcPts val="0"/>
              </a:spcBef>
              <a:spcAft>
                <a:spcPts val="0"/>
              </a:spcAft>
              <a:buSzPct val="250000"/>
              <a:buNone/>
            </a:pPr>
            <a:r>
              <a:rPr lang="en-US" dirty="0"/>
              <a:t>Web Data Mining</a:t>
            </a:r>
            <a:endParaRPr dirty="0"/>
          </a:p>
          <a:p>
            <a:pPr marL="0" lvl="0" indent="0" algn="ctr" rtl="0">
              <a:lnSpc>
                <a:spcPct val="90000"/>
              </a:lnSpc>
              <a:spcBef>
                <a:spcPts val="0"/>
              </a:spcBef>
              <a:spcAft>
                <a:spcPts val="0"/>
              </a:spcAft>
              <a:buSzPct val="250000"/>
              <a:buNone/>
            </a:pPr>
            <a:endParaRPr dirty="0"/>
          </a:p>
          <a:p>
            <a:pPr marL="0" lvl="0" indent="0" algn="ctr" rtl="0">
              <a:lnSpc>
                <a:spcPct val="90000"/>
              </a:lnSpc>
              <a:spcBef>
                <a:spcPts val="0"/>
              </a:spcBef>
              <a:spcAft>
                <a:spcPts val="0"/>
              </a:spcAft>
              <a:buSzPct val="250000"/>
              <a:buNone/>
            </a:pPr>
            <a:r>
              <a:rPr lang="en-US" dirty="0"/>
              <a:t>Spring 2021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TF-IDF</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10</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16E0B65C-F890-454E-8B3A-9D1B09D63AAB}"/>
              </a:ext>
            </a:extLst>
          </p:cNvPr>
          <p:cNvPicPr>
            <a:picLocks noChangeAspect="1"/>
          </p:cNvPicPr>
          <p:nvPr/>
        </p:nvPicPr>
        <p:blipFill>
          <a:blip r:embed="rId3"/>
          <a:stretch>
            <a:fillRect/>
          </a:stretch>
        </p:blipFill>
        <p:spPr>
          <a:xfrm>
            <a:off x="1637678" y="1533260"/>
            <a:ext cx="8916644" cy="3791479"/>
          </a:xfrm>
          <a:prstGeom prst="rect">
            <a:avLst/>
          </a:prstGeom>
        </p:spPr>
      </p:pic>
    </p:spTree>
    <p:extLst>
      <p:ext uri="{BB962C8B-B14F-4D97-AF65-F5344CB8AC3E}">
        <p14:creationId xmlns:p14="http://schemas.microsoft.com/office/powerpoint/2010/main" val="39783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Feature Reduction</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11</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Chart&#10;&#10;Description automatically generated">
            <a:extLst>
              <a:ext uri="{FF2B5EF4-FFF2-40B4-BE49-F238E27FC236}">
                <a16:creationId xmlns:a16="http://schemas.microsoft.com/office/drawing/2014/main" id="{A07D11DD-4405-4522-A490-C300C111C81D}"/>
              </a:ext>
            </a:extLst>
          </p:cNvPr>
          <p:cNvPicPr>
            <a:picLocks noChangeAspect="1"/>
          </p:cNvPicPr>
          <p:nvPr/>
        </p:nvPicPr>
        <p:blipFill>
          <a:blip r:embed="rId3"/>
          <a:stretch>
            <a:fillRect/>
          </a:stretch>
        </p:blipFill>
        <p:spPr>
          <a:xfrm>
            <a:off x="3581400" y="1690825"/>
            <a:ext cx="4763165" cy="4229690"/>
          </a:xfrm>
          <a:prstGeom prst="rect">
            <a:avLst/>
          </a:prstGeom>
        </p:spPr>
      </p:pic>
    </p:spTree>
    <p:extLst>
      <p:ext uri="{BB962C8B-B14F-4D97-AF65-F5344CB8AC3E}">
        <p14:creationId xmlns:p14="http://schemas.microsoft.com/office/powerpoint/2010/main" val="3777105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Clustering: Using </a:t>
            </a:r>
            <a:r>
              <a:rPr lang="en-US" dirty="0" err="1"/>
              <a:t>KMeans</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12</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0A6C173E-8A92-4CD4-8B20-B08BB098DDB0}"/>
              </a:ext>
            </a:extLst>
          </p:cNvPr>
          <p:cNvPicPr>
            <a:picLocks noChangeAspect="1"/>
          </p:cNvPicPr>
          <p:nvPr/>
        </p:nvPicPr>
        <p:blipFill rotWithShape="1">
          <a:blip r:embed="rId3"/>
          <a:srcRect t="4405"/>
          <a:stretch/>
        </p:blipFill>
        <p:spPr>
          <a:xfrm>
            <a:off x="2850147" y="1556950"/>
            <a:ext cx="6491705" cy="4265818"/>
          </a:xfrm>
          <a:prstGeom prst="rect">
            <a:avLst/>
          </a:prstGeom>
        </p:spPr>
      </p:pic>
    </p:spTree>
    <p:extLst>
      <p:ext uri="{BB962C8B-B14F-4D97-AF65-F5344CB8AC3E}">
        <p14:creationId xmlns:p14="http://schemas.microsoft.com/office/powerpoint/2010/main" val="2733741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Clustering: Using </a:t>
            </a:r>
            <a:r>
              <a:rPr lang="en-US" dirty="0" err="1"/>
              <a:t>KMeans</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13</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6" name="Picture 5" descr="Chart, bubble chart&#10;&#10;Description automatically generated">
            <a:extLst>
              <a:ext uri="{FF2B5EF4-FFF2-40B4-BE49-F238E27FC236}">
                <a16:creationId xmlns:a16="http://schemas.microsoft.com/office/drawing/2014/main" id="{4EBB4B1E-1159-44C2-BA42-2EB28F5F679D}"/>
              </a:ext>
            </a:extLst>
          </p:cNvPr>
          <p:cNvPicPr>
            <a:picLocks noChangeAspect="1"/>
          </p:cNvPicPr>
          <p:nvPr/>
        </p:nvPicPr>
        <p:blipFill>
          <a:blip r:embed="rId3"/>
          <a:stretch>
            <a:fillRect/>
          </a:stretch>
        </p:blipFill>
        <p:spPr>
          <a:xfrm>
            <a:off x="1113626" y="1536317"/>
            <a:ext cx="9964748" cy="4597263"/>
          </a:xfrm>
          <a:prstGeom prst="rect">
            <a:avLst/>
          </a:prstGeom>
        </p:spPr>
      </p:pic>
    </p:spTree>
    <p:extLst>
      <p:ext uri="{BB962C8B-B14F-4D97-AF65-F5344CB8AC3E}">
        <p14:creationId xmlns:p14="http://schemas.microsoft.com/office/powerpoint/2010/main" val="36657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Distribution of Question Type by Cluster</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14</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3" name="Picture 2" descr="A screenshot of a computer&#10;&#10;Description automatically generated with medium confidence">
            <a:extLst>
              <a:ext uri="{FF2B5EF4-FFF2-40B4-BE49-F238E27FC236}">
                <a16:creationId xmlns:a16="http://schemas.microsoft.com/office/drawing/2014/main" id="{4FDF64ED-88B8-455E-A3A9-BEFF94ACBD97}"/>
              </a:ext>
            </a:extLst>
          </p:cNvPr>
          <p:cNvPicPr>
            <a:picLocks noChangeAspect="1"/>
          </p:cNvPicPr>
          <p:nvPr/>
        </p:nvPicPr>
        <p:blipFill>
          <a:blip r:embed="rId3"/>
          <a:stretch>
            <a:fillRect/>
          </a:stretch>
        </p:blipFill>
        <p:spPr>
          <a:xfrm>
            <a:off x="3634078" y="1690825"/>
            <a:ext cx="4923843" cy="4572140"/>
          </a:xfrm>
          <a:prstGeom prst="rect">
            <a:avLst/>
          </a:prstGeom>
        </p:spPr>
      </p:pic>
    </p:spTree>
    <p:extLst>
      <p:ext uri="{BB962C8B-B14F-4D97-AF65-F5344CB8AC3E}">
        <p14:creationId xmlns:p14="http://schemas.microsoft.com/office/powerpoint/2010/main" val="2677465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Clustering: Using DBSCAN</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15</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3" name="Picture 2" descr="Background pattern&#10;&#10;Description automatically generated">
            <a:extLst>
              <a:ext uri="{FF2B5EF4-FFF2-40B4-BE49-F238E27FC236}">
                <a16:creationId xmlns:a16="http://schemas.microsoft.com/office/drawing/2014/main" id="{DB72E634-1BBC-4288-8D9A-D0A63E859472}"/>
              </a:ext>
            </a:extLst>
          </p:cNvPr>
          <p:cNvPicPr>
            <a:picLocks noChangeAspect="1"/>
          </p:cNvPicPr>
          <p:nvPr/>
        </p:nvPicPr>
        <p:blipFill rotWithShape="1">
          <a:blip r:embed="rId3"/>
          <a:srcRect l="6251"/>
          <a:stretch/>
        </p:blipFill>
        <p:spPr>
          <a:xfrm>
            <a:off x="2914118" y="1309387"/>
            <a:ext cx="6363764" cy="4827572"/>
          </a:xfrm>
          <a:prstGeom prst="rect">
            <a:avLst/>
          </a:prstGeom>
        </p:spPr>
      </p:pic>
    </p:spTree>
    <p:extLst>
      <p:ext uri="{BB962C8B-B14F-4D97-AF65-F5344CB8AC3E}">
        <p14:creationId xmlns:p14="http://schemas.microsoft.com/office/powerpoint/2010/main" val="384748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Comparing </a:t>
            </a:r>
            <a:r>
              <a:rPr lang="en-US" dirty="0" err="1"/>
              <a:t>KMeans</a:t>
            </a:r>
            <a:r>
              <a:rPr lang="en-US" dirty="0"/>
              <a:t> with DBSCAN</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16</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Chart&#10;&#10;Description automatically generated">
            <a:extLst>
              <a:ext uri="{FF2B5EF4-FFF2-40B4-BE49-F238E27FC236}">
                <a16:creationId xmlns:a16="http://schemas.microsoft.com/office/drawing/2014/main" id="{4AC963E3-57DC-47AE-B0D1-F49058BC5AF1}"/>
              </a:ext>
            </a:extLst>
          </p:cNvPr>
          <p:cNvPicPr>
            <a:picLocks noChangeAspect="1"/>
          </p:cNvPicPr>
          <p:nvPr/>
        </p:nvPicPr>
        <p:blipFill>
          <a:blip r:embed="rId3"/>
          <a:stretch>
            <a:fillRect/>
          </a:stretch>
        </p:blipFill>
        <p:spPr>
          <a:xfrm>
            <a:off x="184912" y="1782191"/>
            <a:ext cx="11822175" cy="3886742"/>
          </a:xfrm>
          <a:prstGeom prst="rect">
            <a:avLst/>
          </a:prstGeom>
        </p:spPr>
      </p:pic>
    </p:spTree>
    <p:extLst>
      <p:ext uri="{BB962C8B-B14F-4D97-AF65-F5344CB8AC3E}">
        <p14:creationId xmlns:p14="http://schemas.microsoft.com/office/powerpoint/2010/main" val="451209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Topic Modeling: Using LDA</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17</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3" name="Picture 2" descr="Chart, bubble chart&#10;&#10;Description automatically generated">
            <a:extLst>
              <a:ext uri="{FF2B5EF4-FFF2-40B4-BE49-F238E27FC236}">
                <a16:creationId xmlns:a16="http://schemas.microsoft.com/office/drawing/2014/main" id="{BAAE9A48-F80B-470B-979E-29AD56DE5628}"/>
              </a:ext>
            </a:extLst>
          </p:cNvPr>
          <p:cNvPicPr>
            <a:picLocks noChangeAspect="1"/>
          </p:cNvPicPr>
          <p:nvPr/>
        </p:nvPicPr>
        <p:blipFill rotWithShape="1">
          <a:blip r:embed="rId3"/>
          <a:srcRect t="2088"/>
          <a:stretch/>
        </p:blipFill>
        <p:spPr>
          <a:xfrm>
            <a:off x="1780579" y="1415782"/>
            <a:ext cx="8630841" cy="4940568"/>
          </a:xfrm>
          <a:prstGeom prst="rect">
            <a:avLst/>
          </a:prstGeom>
        </p:spPr>
      </p:pic>
    </p:spTree>
    <p:extLst>
      <p:ext uri="{BB962C8B-B14F-4D97-AF65-F5344CB8AC3E}">
        <p14:creationId xmlns:p14="http://schemas.microsoft.com/office/powerpoint/2010/main" val="161323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Topic Modeling: Using LDA</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18</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Chart&#10;&#10;Description automatically generated">
            <a:extLst>
              <a:ext uri="{FF2B5EF4-FFF2-40B4-BE49-F238E27FC236}">
                <a16:creationId xmlns:a16="http://schemas.microsoft.com/office/drawing/2014/main" id="{4BD80536-3AF2-4F1B-8063-C2979083E904}"/>
              </a:ext>
            </a:extLst>
          </p:cNvPr>
          <p:cNvPicPr>
            <a:picLocks noChangeAspect="1"/>
          </p:cNvPicPr>
          <p:nvPr/>
        </p:nvPicPr>
        <p:blipFill>
          <a:blip r:embed="rId3"/>
          <a:stretch>
            <a:fillRect/>
          </a:stretch>
        </p:blipFill>
        <p:spPr>
          <a:xfrm>
            <a:off x="1788622" y="1333851"/>
            <a:ext cx="8614756" cy="4859061"/>
          </a:xfrm>
          <a:prstGeom prst="rect">
            <a:avLst/>
          </a:prstGeom>
        </p:spPr>
      </p:pic>
    </p:spTree>
    <p:extLst>
      <p:ext uri="{BB962C8B-B14F-4D97-AF65-F5344CB8AC3E}">
        <p14:creationId xmlns:p14="http://schemas.microsoft.com/office/powerpoint/2010/main" val="271707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Topic 1 – Symptoms and Effects</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19</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3" name="Picture 2" descr="Chart&#10;&#10;Description automatically generated">
            <a:extLst>
              <a:ext uri="{FF2B5EF4-FFF2-40B4-BE49-F238E27FC236}">
                <a16:creationId xmlns:a16="http://schemas.microsoft.com/office/drawing/2014/main" id="{0888EE17-1FD5-4F90-9848-CE6EBC926A36}"/>
              </a:ext>
            </a:extLst>
          </p:cNvPr>
          <p:cNvPicPr>
            <a:picLocks noChangeAspect="1"/>
          </p:cNvPicPr>
          <p:nvPr/>
        </p:nvPicPr>
        <p:blipFill>
          <a:blip r:embed="rId3"/>
          <a:stretch>
            <a:fillRect/>
          </a:stretch>
        </p:blipFill>
        <p:spPr>
          <a:xfrm>
            <a:off x="1949840" y="1448414"/>
            <a:ext cx="8292319" cy="4716982"/>
          </a:xfrm>
          <a:prstGeom prst="rect">
            <a:avLst/>
          </a:prstGeom>
        </p:spPr>
      </p:pic>
    </p:spTree>
    <p:extLst>
      <p:ext uri="{BB962C8B-B14F-4D97-AF65-F5344CB8AC3E}">
        <p14:creationId xmlns:p14="http://schemas.microsoft.com/office/powerpoint/2010/main" val="33943655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a:t>
            </a:r>
            <a:endParaRPr/>
          </a:p>
        </p:txBody>
      </p:sp>
      <p:sp>
        <p:nvSpPr>
          <p:cNvPr id="71" name="Google Shape;71;p2"/>
          <p:cNvSpPr txBox="1">
            <a:spLocks noGrp="1"/>
          </p:cNvSpPr>
          <p:nvPr>
            <p:ph type="body" idx="1"/>
          </p:nvPr>
        </p:nvSpPr>
        <p:spPr>
          <a:xfrm>
            <a:off x="838200" y="1847925"/>
            <a:ext cx="51768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200000"/>
              </a:lnSpc>
              <a:spcBef>
                <a:spcPts val="0"/>
              </a:spcBef>
              <a:spcAft>
                <a:spcPts val="0"/>
              </a:spcAft>
              <a:buClr>
                <a:srgbClr val="ADADAD"/>
              </a:buClr>
              <a:buSzPts val="1800"/>
              <a:buChar char="●"/>
            </a:pPr>
            <a:r>
              <a:rPr lang="en-US">
                <a:solidFill>
                  <a:srgbClr val="ADADAD"/>
                </a:solidFill>
              </a:rPr>
              <a:t>Collect medical questions </a:t>
            </a:r>
            <a:endParaRPr>
              <a:solidFill>
                <a:srgbClr val="ADADAD"/>
              </a:solidFill>
            </a:endParaRPr>
          </a:p>
          <a:p>
            <a:pPr marL="457200" lvl="0" indent="-342900" algn="l" rtl="0">
              <a:lnSpc>
                <a:spcPct val="200000"/>
              </a:lnSpc>
              <a:spcBef>
                <a:spcPts val="0"/>
              </a:spcBef>
              <a:spcAft>
                <a:spcPts val="0"/>
              </a:spcAft>
              <a:buClr>
                <a:srgbClr val="ADADAD"/>
              </a:buClr>
              <a:buSzPts val="1800"/>
              <a:buChar char="●"/>
            </a:pPr>
            <a:r>
              <a:rPr lang="en-US">
                <a:solidFill>
                  <a:srgbClr val="ADADAD"/>
                </a:solidFill>
              </a:rPr>
              <a:t>Extracted and clean the data</a:t>
            </a:r>
            <a:endParaRPr>
              <a:solidFill>
                <a:srgbClr val="ADADAD"/>
              </a:solidFill>
            </a:endParaRPr>
          </a:p>
          <a:p>
            <a:pPr marL="457200" lvl="0" indent="-342900" algn="l" rtl="0">
              <a:lnSpc>
                <a:spcPct val="200000"/>
              </a:lnSpc>
              <a:spcBef>
                <a:spcPts val="0"/>
              </a:spcBef>
              <a:spcAft>
                <a:spcPts val="0"/>
              </a:spcAft>
              <a:buClr>
                <a:srgbClr val="ADADAD"/>
              </a:buClr>
              <a:buSzPts val="1800"/>
              <a:buChar char="●"/>
            </a:pPr>
            <a:r>
              <a:rPr lang="en-US">
                <a:solidFill>
                  <a:srgbClr val="ADADAD"/>
                </a:solidFill>
              </a:rPr>
              <a:t>Tokenize the data</a:t>
            </a:r>
            <a:endParaRPr>
              <a:solidFill>
                <a:srgbClr val="ADADAD"/>
              </a:solidFill>
            </a:endParaRPr>
          </a:p>
          <a:p>
            <a:pPr marL="457200" lvl="0" indent="-342900" algn="l" rtl="0">
              <a:lnSpc>
                <a:spcPct val="200000"/>
              </a:lnSpc>
              <a:spcBef>
                <a:spcPts val="0"/>
              </a:spcBef>
              <a:spcAft>
                <a:spcPts val="0"/>
              </a:spcAft>
              <a:buClr>
                <a:srgbClr val="ADADAD"/>
              </a:buClr>
              <a:buSzPts val="1800"/>
              <a:buChar char="●"/>
            </a:pPr>
            <a:r>
              <a:rPr lang="en-US">
                <a:solidFill>
                  <a:srgbClr val="ADADAD"/>
                </a:solidFill>
              </a:rPr>
              <a:t>Cluster the data</a:t>
            </a:r>
            <a:endParaRPr>
              <a:solidFill>
                <a:srgbClr val="ADADAD"/>
              </a:solidFill>
            </a:endParaRPr>
          </a:p>
          <a:p>
            <a:pPr marL="457200" lvl="0" indent="-342900" algn="l" rtl="0">
              <a:lnSpc>
                <a:spcPct val="200000"/>
              </a:lnSpc>
              <a:spcBef>
                <a:spcPts val="0"/>
              </a:spcBef>
              <a:spcAft>
                <a:spcPts val="0"/>
              </a:spcAft>
              <a:buClr>
                <a:srgbClr val="ADADAD"/>
              </a:buClr>
              <a:buSzPts val="1800"/>
              <a:buChar char="●"/>
            </a:pPr>
            <a:r>
              <a:rPr lang="en-US">
                <a:solidFill>
                  <a:srgbClr val="ADADAD"/>
                </a:solidFill>
              </a:rPr>
              <a:t>Extract meaningful insights</a:t>
            </a:r>
            <a:endParaRPr>
              <a:solidFill>
                <a:srgbClr val="ADADAD"/>
              </a:solidFill>
            </a:endParaRPr>
          </a:p>
        </p:txBody>
      </p:sp>
      <p:sp>
        <p:nvSpPr>
          <p:cNvPr id="72" name="Google Shape;7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73" name="Google Shape;7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2"/>
                </a:solidFill>
              </a:rPr>
              <a:t>CUS 635</a:t>
            </a:r>
            <a:endParaRPr>
              <a:solidFill>
                <a:schemeClr val="lt2"/>
              </a:solidFill>
            </a:endParaRPr>
          </a:p>
        </p:txBody>
      </p:sp>
      <p:sp>
        <p:nvSpPr>
          <p:cNvPr id="74" name="Google Shape;7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300"/>
              <a:buNone/>
            </a:pPr>
            <a:fld id="{00000000-1234-1234-1234-123412341234}" type="slidenum">
              <a:rPr lang="en-US"/>
              <a:t>2</a:t>
            </a:fld>
            <a:endParaRPr/>
          </a:p>
        </p:txBody>
      </p:sp>
      <p:pic>
        <p:nvPicPr>
          <p:cNvPr id="76" name="Google Shape;76;p2"/>
          <p:cNvPicPr preferRelativeResize="0"/>
          <p:nvPr/>
        </p:nvPicPr>
        <p:blipFill rotWithShape="1">
          <a:blip r:embed="rId3">
            <a:alphaModFix/>
          </a:blip>
          <a:srcRect l="26302"/>
          <a:stretch/>
        </p:blipFill>
        <p:spPr>
          <a:xfrm>
            <a:off x="6543675" y="1690700"/>
            <a:ext cx="4810126" cy="4351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Topic 2 – Genetics </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20</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Chart&#10;&#10;Description automatically generated">
            <a:extLst>
              <a:ext uri="{FF2B5EF4-FFF2-40B4-BE49-F238E27FC236}">
                <a16:creationId xmlns:a16="http://schemas.microsoft.com/office/drawing/2014/main" id="{D3EFC204-BD10-4373-9AD2-B168737B223D}"/>
              </a:ext>
            </a:extLst>
          </p:cNvPr>
          <p:cNvPicPr>
            <a:picLocks noChangeAspect="1"/>
          </p:cNvPicPr>
          <p:nvPr/>
        </p:nvPicPr>
        <p:blipFill>
          <a:blip r:embed="rId3"/>
          <a:stretch>
            <a:fillRect/>
          </a:stretch>
        </p:blipFill>
        <p:spPr>
          <a:xfrm>
            <a:off x="1845654" y="1362555"/>
            <a:ext cx="8500692" cy="4778996"/>
          </a:xfrm>
          <a:prstGeom prst="rect">
            <a:avLst/>
          </a:prstGeom>
        </p:spPr>
      </p:pic>
    </p:spTree>
    <p:extLst>
      <p:ext uri="{BB962C8B-B14F-4D97-AF65-F5344CB8AC3E}">
        <p14:creationId xmlns:p14="http://schemas.microsoft.com/office/powerpoint/2010/main" val="2215219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Topic 3 – Doctor Visits/Treatment</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21</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4" name="Picture 3" descr="Chart, bubble chart&#10;&#10;Description automatically generated">
            <a:extLst>
              <a:ext uri="{FF2B5EF4-FFF2-40B4-BE49-F238E27FC236}">
                <a16:creationId xmlns:a16="http://schemas.microsoft.com/office/drawing/2014/main" id="{83A82C53-81BD-4E03-8778-41175A111221}"/>
              </a:ext>
            </a:extLst>
          </p:cNvPr>
          <p:cNvPicPr>
            <a:picLocks noChangeAspect="1"/>
          </p:cNvPicPr>
          <p:nvPr/>
        </p:nvPicPr>
        <p:blipFill>
          <a:blip r:embed="rId3"/>
          <a:stretch>
            <a:fillRect/>
          </a:stretch>
        </p:blipFill>
        <p:spPr>
          <a:xfrm>
            <a:off x="1858585" y="1375019"/>
            <a:ext cx="8474830" cy="4820546"/>
          </a:xfrm>
          <a:prstGeom prst="rect">
            <a:avLst/>
          </a:prstGeom>
        </p:spPr>
      </p:pic>
    </p:spTree>
    <p:extLst>
      <p:ext uri="{BB962C8B-B14F-4D97-AF65-F5344CB8AC3E}">
        <p14:creationId xmlns:p14="http://schemas.microsoft.com/office/powerpoint/2010/main" val="671829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Future Research</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22</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8" name="Google Shape;116;gce071df62a_0_9">
            <a:extLst>
              <a:ext uri="{FF2B5EF4-FFF2-40B4-BE49-F238E27FC236}">
                <a16:creationId xmlns:a16="http://schemas.microsoft.com/office/drawing/2014/main" id="{9DFF5AD3-8AC2-4B9E-B891-75280F18BF7F}"/>
              </a:ext>
            </a:extLst>
          </p:cNvPr>
          <p:cNvSpPr txBox="1">
            <a:spLocks noGrp="1"/>
          </p:cNvSpPr>
          <p:nvPr>
            <p:ph type="body" idx="1"/>
          </p:nvPr>
        </p:nvSpPr>
        <p:spPr>
          <a:xfrm>
            <a:off x="838200" y="1556951"/>
            <a:ext cx="10515600" cy="46198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sz="2000" dirty="0">
                <a:solidFill>
                  <a:srgbClr val="ADADAD"/>
                </a:solidFill>
              </a:rPr>
              <a:t>I </a:t>
            </a:r>
            <a:r>
              <a:rPr lang="en-US" sz="2000" dirty="0">
                <a:solidFill>
                  <a:srgbClr val="ADADAD"/>
                </a:solidFill>
                <a:latin typeface="+mn-lt"/>
              </a:rPr>
              <a:t>believe further analysis is needed for a better understanding of this data. Some things to keep in mind going forward:</a:t>
            </a:r>
          </a:p>
          <a:p>
            <a:pPr marL="0" lvl="0" indent="0" algn="l" rtl="0">
              <a:lnSpc>
                <a:spcPct val="90000"/>
              </a:lnSpc>
              <a:spcBef>
                <a:spcPts val="0"/>
              </a:spcBef>
              <a:spcAft>
                <a:spcPts val="0"/>
              </a:spcAft>
              <a:buClr>
                <a:schemeClr val="dk1"/>
              </a:buClr>
              <a:buSzPts val="2800"/>
              <a:buNone/>
            </a:pPr>
            <a:endParaRPr lang="en-US" sz="2000" dirty="0">
              <a:solidFill>
                <a:srgbClr val="ADADAD"/>
              </a:solidFill>
              <a:latin typeface="+mn-lt"/>
            </a:endParaRPr>
          </a:p>
          <a:p>
            <a:pPr indent="-457200">
              <a:spcBef>
                <a:spcPts val="0"/>
              </a:spcBef>
              <a:buSzPts val="2800"/>
            </a:pPr>
            <a:r>
              <a:rPr lang="en-US" sz="2000" dirty="0">
                <a:solidFill>
                  <a:srgbClr val="ADADAD"/>
                </a:solidFill>
                <a:latin typeface="+mn-lt"/>
              </a:rPr>
              <a:t>It may be better to start off with a completely unsupervised approach using only the tokens found in the questions. This means excluding focus and synonyms.</a:t>
            </a:r>
          </a:p>
          <a:p>
            <a:pPr indent="-457200">
              <a:spcBef>
                <a:spcPts val="0"/>
              </a:spcBef>
              <a:buSzPts val="2800"/>
            </a:pPr>
            <a:r>
              <a:rPr lang="en-US" sz="2000" dirty="0">
                <a:solidFill>
                  <a:srgbClr val="ADADAD"/>
                </a:solidFill>
                <a:latin typeface="+mn-lt"/>
              </a:rPr>
              <a:t>Additionally, it might be beneficial to the analysis to use PCA before </a:t>
            </a:r>
            <a:r>
              <a:rPr lang="en-US" sz="2000" dirty="0" err="1">
                <a:solidFill>
                  <a:srgbClr val="ADADAD"/>
                </a:solidFill>
                <a:latin typeface="+mn-lt"/>
              </a:rPr>
              <a:t>tSNE</a:t>
            </a:r>
            <a:r>
              <a:rPr lang="en-US" sz="2000" dirty="0">
                <a:solidFill>
                  <a:srgbClr val="ADADAD"/>
                </a:solidFill>
                <a:latin typeface="+mn-lt"/>
              </a:rPr>
              <a:t> to eliminate noise and reduce the features to only those that explain the most variance. This way, when </a:t>
            </a:r>
            <a:r>
              <a:rPr lang="en-US" sz="2000" dirty="0" err="1">
                <a:solidFill>
                  <a:srgbClr val="ADADAD"/>
                </a:solidFill>
                <a:latin typeface="+mn-lt"/>
              </a:rPr>
              <a:t>tSNE</a:t>
            </a:r>
            <a:r>
              <a:rPr lang="en-US" sz="2000" dirty="0">
                <a:solidFill>
                  <a:srgbClr val="ADADAD"/>
                </a:solidFill>
                <a:latin typeface="+mn-lt"/>
              </a:rPr>
              <a:t> is used, it is only reducing the important features.</a:t>
            </a:r>
          </a:p>
          <a:p>
            <a:pPr indent="-457200">
              <a:spcBef>
                <a:spcPts val="0"/>
              </a:spcBef>
              <a:buSzPts val="2800"/>
            </a:pPr>
            <a:r>
              <a:rPr lang="en-US" sz="2000" dirty="0">
                <a:solidFill>
                  <a:srgbClr val="ADADAD"/>
                </a:solidFill>
                <a:latin typeface="+mn-lt"/>
              </a:rPr>
              <a:t>I suggest trying different n for dimensions when using </a:t>
            </a:r>
            <a:r>
              <a:rPr lang="en-US" sz="2000" dirty="0" err="1">
                <a:solidFill>
                  <a:srgbClr val="ADADAD"/>
                </a:solidFill>
                <a:latin typeface="+mn-lt"/>
              </a:rPr>
              <a:t>tSNE</a:t>
            </a:r>
            <a:r>
              <a:rPr lang="en-US" sz="2000" dirty="0">
                <a:solidFill>
                  <a:srgbClr val="ADADAD"/>
                </a:solidFill>
                <a:latin typeface="+mn-lt"/>
              </a:rPr>
              <a:t>, as I only tested it with 2 dimensions. This seemed to hinder the analysis as it is very difficult to reduce 30,000+ features to just 2.</a:t>
            </a:r>
          </a:p>
          <a:p>
            <a:pPr indent="-457200">
              <a:spcBef>
                <a:spcPts val="0"/>
              </a:spcBef>
              <a:buSzPts val="2800"/>
            </a:pPr>
            <a:r>
              <a:rPr lang="en-US" sz="2000" dirty="0">
                <a:solidFill>
                  <a:srgbClr val="ADADAD"/>
                </a:solidFill>
                <a:latin typeface="+mn-lt"/>
              </a:rPr>
              <a:t>The </a:t>
            </a:r>
            <a:r>
              <a:rPr lang="en-US" sz="2000" dirty="0" err="1">
                <a:solidFill>
                  <a:srgbClr val="ADADAD"/>
                </a:solidFill>
                <a:latin typeface="+mn-lt"/>
              </a:rPr>
              <a:t>question_type</a:t>
            </a:r>
            <a:r>
              <a:rPr lang="en-US" sz="2000" dirty="0">
                <a:solidFill>
                  <a:srgbClr val="ADADAD"/>
                </a:solidFill>
                <a:latin typeface="+mn-lt"/>
              </a:rPr>
              <a:t> field does not seem to have been derived in any meaningful way with regards to NLP. With completely unsupervised learning, we may be able to find a much better grouping of clusters and be able to accurately model the topics of each cluster.</a:t>
            </a:r>
            <a:endParaRPr sz="2000" dirty="0">
              <a:solidFill>
                <a:srgbClr val="ADADAD"/>
              </a:solidFill>
              <a:latin typeface="+mn-lt"/>
            </a:endParaRPr>
          </a:p>
        </p:txBody>
      </p:sp>
    </p:spTree>
    <p:extLst>
      <p:ext uri="{BB962C8B-B14F-4D97-AF65-F5344CB8AC3E}">
        <p14:creationId xmlns:p14="http://schemas.microsoft.com/office/powerpoint/2010/main" val="2188775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183" name="Google Shape;18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US" dirty="0"/>
              <a:t>Ben Abacha, A., </a:t>
            </a:r>
            <a:r>
              <a:rPr lang="en-US" dirty="0" err="1"/>
              <a:t>Demner-Fushman</a:t>
            </a:r>
            <a:r>
              <a:rPr lang="en-US" dirty="0"/>
              <a:t>, D. </a:t>
            </a:r>
            <a:r>
              <a:rPr lang="en-US" i="1" dirty="0"/>
              <a:t>A question-entailment approach to question answering</a:t>
            </a:r>
            <a:r>
              <a:rPr lang="en-US" dirty="0"/>
              <a:t>. BMC Bioinformatics 20, 511 (2019). https://doi.org/10.1186/s12859-019-3119-4</a:t>
            </a:r>
            <a:endParaRPr dirty="0"/>
          </a:p>
          <a:p>
            <a:pPr marL="457200" lvl="0" indent="-406400" algn="l" rtl="0">
              <a:spcBef>
                <a:spcPts val="0"/>
              </a:spcBef>
              <a:spcAft>
                <a:spcPts val="0"/>
              </a:spcAft>
              <a:buSzPts val="2800"/>
              <a:buChar char="●"/>
            </a:pPr>
            <a:r>
              <a:rPr lang="en-US" u="sng" dirty="0">
                <a:solidFill>
                  <a:schemeClr val="accent5"/>
                </a:solidFill>
                <a:hlinkClick r:id="rId3">
                  <a:extLst>
                    <a:ext uri="{A12FA001-AC4F-418D-AE19-62706E023703}">
                      <ahyp:hlinkClr xmlns:ahyp="http://schemas.microsoft.com/office/drawing/2018/hyperlinkcolor" val="tx"/>
                    </a:ext>
                  </a:extLst>
                </a:hlinkClick>
              </a:rPr>
              <a:t>Medical Question-and-Answer Pairs on GitHub </a:t>
            </a:r>
            <a:endParaRPr dirty="0"/>
          </a:p>
        </p:txBody>
      </p:sp>
      <p:sp>
        <p:nvSpPr>
          <p:cNvPr id="184" name="Google Shape;18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85" name="Google Shape;18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186" name="Google Shape;18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sz="1300">
                <a:solidFill>
                  <a:schemeClr val="lt2"/>
                </a:solidFill>
                <a:latin typeface="Arial"/>
                <a:ea typeface="Arial"/>
                <a:cs typeface="Arial"/>
                <a:sym typeface="Arial"/>
              </a:rPr>
              <a:t>23</a:t>
            </a:fld>
            <a:endParaRPr sz="13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cc02eb191c_0_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First Step: Collect the data</a:t>
            </a:r>
            <a:endParaRPr/>
          </a:p>
        </p:txBody>
      </p:sp>
      <p:sp>
        <p:nvSpPr>
          <p:cNvPr id="82" name="Google Shape;82;gcc02eb191c_0_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spcBef>
                <a:spcPts val="0"/>
              </a:spcBef>
              <a:spcAft>
                <a:spcPts val="0"/>
              </a:spcAft>
              <a:buClr>
                <a:srgbClr val="ADADAD"/>
              </a:buClr>
              <a:buSzPts val="1800"/>
              <a:buChar char="●"/>
            </a:pPr>
            <a:r>
              <a:rPr lang="en-US" u="sng">
                <a:solidFill>
                  <a:schemeClr val="hlink"/>
                </a:solidFill>
                <a:hlinkClick r:id="rId3"/>
              </a:rPr>
              <a:t>Medical Question-and-Answer Pairs on GitHub </a:t>
            </a:r>
            <a:endParaRPr>
              <a:solidFill>
                <a:srgbClr val="ADADAD"/>
              </a:solidFill>
            </a:endParaRPr>
          </a:p>
          <a:p>
            <a:pPr marL="457200" lvl="0" indent="-342900" algn="l" rtl="0">
              <a:spcBef>
                <a:spcPts val="0"/>
              </a:spcBef>
              <a:spcAft>
                <a:spcPts val="0"/>
              </a:spcAft>
              <a:buClr>
                <a:srgbClr val="ADADAD"/>
              </a:buClr>
              <a:buSzPts val="1800"/>
              <a:buChar char="●"/>
            </a:pPr>
            <a:r>
              <a:rPr lang="en-US">
                <a:solidFill>
                  <a:srgbClr val="ADADAD"/>
                </a:solidFill>
              </a:rPr>
              <a:t>47,457 medical question-answer pairs created from 12 NIH websites (e.g. cancer.gov, niddk.nih.gov, GARD, MedlinePlus Health Topics)</a:t>
            </a:r>
            <a:endParaRPr>
              <a:solidFill>
                <a:srgbClr val="ADADAD"/>
              </a:solidFill>
            </a:endParaRPr>
          </a:p>
          <a:p>
            <a:pPr marL="228600" lvl="0" indent="-50800" algn="l" rtl="0">
              <a:lnSpc>
                <a:spcPct val="90000"/>
              </a:lnSpc>
              <a:spcBef>
                <a:spcPts val="1600"/>
              </a:spcBef>
              <a:spcAft>
                <a:spcPts val="1600"/>
              </a:spcAft>
              <a:buClr>
                <a:schemeClr val="dk1"/>
              </a:buClr>
              <a:buSzPts val="2800"/>
              <a:buNone/>
            </a:pPr>
            <a:endParaRPr/>
          </a:p>
        </p:txBody>
      </p:sp>
      <p:sp>
        <p:nvSpPr>
          <p:cNvPr id="83" name="Google Shape;83;gcc02eb191c_0_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84" name="Google Shape;84;gcc02eb191c_0_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85" name="Google Shape;85;gcc02eb191c_0_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sz="1300">
                <a:solidFill>
                  <a:schemeClr val="lt2"/>
                </a:solidFill>
                <a:latin typeface="Arial"/>
                <a:ea typeface="Arial"/>
                <a:cs typeface="Arial"/>
                <a:sym typeface="Arial"/>
              </a:rPr>
              <a:t>3</a:t>
            </a:fld>
            <a:endParaRPr sz="1300">
              <a:solidFill>
                <a:schemeClr val="lt2"/>
              </a:solidFill>
              <a:latin typeface="Arial"/>
              <a:ea typeface="Arial"/>
              <a:cs typeface="Arial"/>
              <a:sym typeface="Arial"/>
            </a:endParaRPr>
          </a:p>
        </p:txBody>
      </p:sp>
      <p:pic>
        <p:nvPicPr>
          <p:cNvPr id="87" name="Google Shape;87;gcc02eb191c_0_1"/>
          <p:cNvPicPr preferRelativeResize="0"/>
          <p:nvPr/>
        </p:nvPicPr>
        <p:blipFill>
          <a:blip r:embed="rId4">
            <a:alphaModFix/>
          </a:blip>
          <a:stretch>
            <a:fillRect/>
          </a:stretch>
        </p:blipFill>
        <p:spPr>
          <a:xfrm>
            <a:off x="3805225" y="3424973"/>
            <a:ext cx="2614396" cy="1152500"/>
          </a:xfrm>
          <a:prstGeom prst="rect">
            <a:avLst/>
          </a:prstGeom>
          <a:noFill/>
          <a:ln>
            <a:noFill/>
          </a:ln>
        </p:spPr>
      </p:pic>
      <p:pic>
        <p:nvPicPr>
          <p:cNvPr id="88" name="Google Shape;88;gcc02eb191c_0_1"/>
          <p:cNvPicPr preferRelativeResize="0"/>
          <p:nvPr/>
        </p:nvPicPr>
        <p:blipFill>
          <a:blip r:embed="rId5">
            <a:alphaModFix/>
          </a:blip>
          <a:stretch>
            <a:fillRect/>
          </a:stretch>
        </p:blipFill>
        <p:spPr>
          <a:xfrm>
            <a:off x="1152500" y="4753010"/>
            <a:ext cx="5160448" cy="1152500"/>
          </a:xfrm>
          <a:prstGeom prst="rect">
            <a:avLst/>
          </a:prstGeom>
          <a:noFill/>
          <a:ln>
            <a:noFill/>
          </a:ln>
        </p:spPr>
      </p:pic>
      <p:pic>
        <p:nvPicPr>
          <p:cNvPr id="89" name="Google Shape;89;gcc02eb191c_0_1"/>
          <p:cNvPicPr preferRelativeResize="0"/>
          <p:nvPr/>
        </p:nvPicPr>
        <p:blipFill>
          <a:blip r:embed="rId6">
            <a:alphaModFix/>
          </a:blip>
          <a:stretch>
            <a:fillRect/>
          </a:stretch>
        </p:blipFill>
        <p:spPr>
          <a:xfrm>
            <a:off x="7000875" y="3561575"/>
            <a:ext cx="3629025" cy="201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gce4776c8a9_3_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solidFill>
                  <a:srgbClr val="FFFFFF"/>
                </a:solidFill>
              </a:rPr>
              <a:t>Formatting The Data</a:t>
            </a:r>
            <a:endParaRPr/>
          </a:p>
        </p:txBody>
      </p:sp>
      <p:sp>
        <p:nvSpPr>
          <p:cNvPr id="96" name="Google Shape;96;gce4776c8a9_3_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4</a:t>
            </a:fld>
            <a:endParaRPr/>
          </a:p>
        </p:txBody>
      </p:sp>
      <p:pic>
        <p:nvPicPr>
          <p:cNvPr id="97" name="Google Shape;97;gce4776c8a9_3_3"/>
          <p:cNvPicPr preferRelativeResize="0"/>
          <p:nvPr/>
        </p:nvPicPr>
        <p:blipFill rotWithShape="1">
          <a:blip r:embed="rId3">
            <a:alphaModFix/>
          </a:blip>
          <a:srcRect t="31563"/>
          <a:stretch/>
        </p:blipFill>
        <p:spPr>
          <a:xfrm>
            <a:off x="123338" y="4029075"/>
            <a:ext cx="11945325" cy="1703325"/>
          </a:xfrm>
          <a:prstGeom prst="rect">
            <a:avLst/>
          </a:prstGeom>
          <a:noFill/>
          <a:ln>
            <a:noFill/>
          </a:ln>
        </p:spPr>
      </p:pic>
      <p:pic>
        <p:nvPicPr>
          <p:cNvPr id="98" name="Google Shape;98;gce4776c8a9_3_3"/>
          <p:cNvPicPr preferRelativeResize="0"/>
          <p:nvPr/>
        </p:nvPicPr>
        <p:blipFill rotWithShape="1">
          <a:blip r:embed="rId4">
            <a:alphaModFix/>
          </a:blip>
          <a:srcRect t="4484" b="53756"/>
          <a:stretch/>
        </p:blipFill>
        <p:spPr>
          <a:xfrm>
            <a:off x="341938" y="1562225"/>
            <a:ext cx="11508126" cy="1325700"/>
          </a:xfrm>
          <a:prstGeom prst="rect">
            <a:avLst/>
          </a:prstGeom>
          <a:noFill/>
          <a:ln>
            <a:noFill/>
          </a:ln>
        </p:spPr>
      </p:pic>
      <p:sp>
        <p:nvSpPr>
          <p:cNvPr id="99" name="Google Shape;99;gce4776c8a9_3_3"/>
          <p:cNvSpPr/>
          <p:nvPr/>
        </p:nvSpPr>
        <p:spPr>
          <a:xfrm rot="5400000">
            <a:off x="5455513" y="3044200"/>
            <a:ext cx="900000" cy="828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gce071df62a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 Cleaning Methods</a:t>
            </a:r>
            <a:endParaRPr/>
          </a:p>
        </p:txBody>
      </p:sp>
      <p:sp>
        <p:nvSpPr>
          <p:cNvPr id="105" name="Google Shape;105;gce071df62a_0_0"/>
          <p:cNvSpPr txBox="1">
            <a:spLocks noGrp="1"/>
          </p:cNvSpPr>
          <p:nvPr>
            <p:ph type="body" idx="1"/>
          </p:nvPr>
        </p:nvSpPr>
        <p:spPr>
          <a:xfrm>
            <a:off x="838200" y="1360428"/>
            <a:ext cx="10515600" cy="1903500"/>
          </a:xfrm>
          <a:prstGeom prst="rect">
            <a:avLst/>
          </a:prstGeom>
          <a:noFill/>
          <a:ln>
            <a:noFill/>
          </a:ln>
        </p:spPr>
        <p:txBody>
          <a:bodyPr spcFirstLastPara="1" wrap="square" lIns="91425" tIns="45700" rIns="91425" bIns="45700" anchor="t" anchorCtr="0">
            <a:normAutofit fontScale="70000" lnSpcReduction="20000"/>
          </a:bodyPr>
          <a:lstStyle/>
          <a:p>
            <a:pPr marL="457200" lvl="0" indent="-371219" algn="l" rtl="0">
              <a:lnSpc>
                <a:spcPct val="200000"/>
              </a:lnSpc>
              <a:spcBef>
                <a:spcPts val="0"/>
              </a:spcBef>
              <a:spcAft>
                <a:spcPts val="0"/>
              </a:spcAft>
              <a:buSzPct val="87189"/>
              <a:buChar char="●"/>
            </a:pPr>
            <a:r>
              <a:rPr lang="en-US" sz="4683" dirty="0"/>
              <a:t>Removed fields that aren’t useful</a:t>
            </a:r>
            <a:endParaRPr sz="4683" dirty="0"/>
          </a:p>
          <a:p>
            <a:pPr marL="457200" lvl="0" indent="-371219" algn="l" rtl="0">
              <a:lnSpc>
                <a:spcPct val="200000"/>
              </a:lnSpc>
              <a:spcBef>
                <a:spcPts val="0"/>
              </a:spcBef>
              <a:spcAft>
                <a:spcPts val="0"/>
              </a:spcAft>
              <a:buSzPct val="87189"/>
              <a:buChar char="●"/>
            </a:pPr>
            <a:r>
              <a:rPr lang="en-US" sz="4683" dirty="0"/>
              <a:t>Removed rows of null data</a:t>
            </a:r>
            <a:endParaRPr sz="4683" dirty="0"/>
          </a:p>
          <a:p>
            <a:pPr marL="0" lvl="0" indent="0" algn="l" rtl="0">
              <a:lnSpc>
                <a:spcPct val="115000"/>
              </a:lnSpc>
              <a:spcBef>
                <a:spcPts val="1600"/>
              </a:spcBef>
              <a:spcAft>
                <a:spcPts val="0"/>
              </a:spcAft>
              <a:buNone/>
            </a:pPr>
            <a:endParaRPr dirty="0"/>
          </a:p>
        </p:txBody>
      </p:sp>
      <p:sp>
        <p:nvSpPr>
          <p:cNvPr id="106" name="Google Shape;106;gce071df62a_0_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07" name="Google Shape;107;gce071df62a_0_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108" name="Google Shape;108;gce071df62a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sz="1300">
                <a:solidFill>
                  <a:schemeClr val="lt2"/>
                </a:solidFill>
                <a:latin typeface="Arial"/>
                <a:ea typeface="Arial"/>
                <a:cs typeface="Arial"/>
                <a:sym typeface="Arial"/>
              </a:rPr>
              <a:t>5</a:t>
            </a:fld>
            <a:endParaRPr sz="1300">
              <a:solidFill>
                <a:schemeClr val="lt2"/>
              </a:solidFill>
              <a:latin typeface="Arial"/>
              <a:ea typeface="Arial"/>
              <a:cs typeface="Arial"/>
              <a:sym typeface="Arial"/>
            </a:endParaRPr>
          </a:p>
        </p:txBody>
      </p:sp>
      <p:pic>
        <p:nvPicPr>
          <p:cNvPr id="110" name="Google Shape;110;gce071df62a_0_0"/>
          <p:cNvPicPr preferRelativeResize="0"/>
          <p:nvPr/>
        </p:nvPicPr>
        <p:blipFill rotWithShape="1">
          <a:blip r:embed="rId3">
            <a:alphaModFix/>
          </a:blip>
          <a:srcRect l="4798" b="35178"/>
          <a:stretch/>
        </p:blipFill>
        <p:spPr>
          <a:xfrm>
            <a:off x="1503940" y="3351125"/>
            <a:ext cx="9184124" cy="26032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ce071df62a_0_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Decisions Made in Cleanup</a:t>
            </a:r>
            <a:endParaRPr dirty="0"/>
          </a:p>
        </p:txBody>
      </p:sp>
      <p:sp>
        <p:nvSpPr>
          <p:cNvPr id="116" name="Google Shape;116;gce071df62a_0_9"/>
          <p:cNvSpPr txBox="1">
            <a:spLocks noGrp="1"/>
          </p:cNvSpPr>
          <p:nvPr>
            <p:ph type="body" idx="1"/>
          </p:nvPr>
        </p:nvSpPr>
        <p:spPr>
          <a:xfrm>
            <a:off x="838200" y="1825625"/>
            <a:ext cx="49482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US" dirty="0">
                <a:solidFill>
                  <a:srgbClr val="ADADAD"/>
                </a:solidFill>
              </a:rPr>
              <a:t>Trade-off between diversity of data and completeness of data.</a:t>
            </a:r>
            <a:endParaRPr dirty="0">
              <a:solidFill>
                <a:srgbClr val="ADADAD"/>
              </a:solidFill>
            </a:endParaRPr>
          </a:p>
          <a:p>
            <a:pPr marL="0" lvl="0" indent="0" algn="l" rtl="0">
              <a:lnSpc>
                <a:spcPct val="90000"/>
              </a:lnSpc>
              <a:spcBef>
                <a:spcPts val="1600"/>
              </a:spcBef>
              <a:spcAft>
                <a:spcPts val="0"/>
              </a:spcAft>
              <a:buClr>
                <a:schemeClr val="dk1"/>
              </a:buClr>
              <a:buSzPts val="2800"/>
              <a:buNone/>
            </a:pPr>
            <a:endParaRPr dirty="0">
              <a:solidFill>
                <a:srgbClr val="ADADAD"/>
              </a:solidFill>
            </a:endParaRPr>
          </a:p>
          <a:p>
            <a:pPr marL="0" lvl="0" indent="0" algn="l" rtl="0">
              <a:lnSpc>
                <a:spcPct val="90000"/>
              </a:lnSpc>
              <a:spcBef>
                <a:spcPts val="1600"/>
              </a:spcBef>
              <a:spcAft>
                <a:spcPts val="0"/>
              </a:spcAft>
              <a:buClr>
                <a:schemeClr val="dk1"/>
              </a:buClr>
              <a:buSzPts val="2800"/>
              <a:buNone/>
            </a:pPr>
            <a:r>
              <a:rPr lang="en-US" dirty="0">
                <a:solidFill>
                  <a:srgbClr val="ADADAD"/>
                </a:solidFill>
              </a:rPr>
              <a:t>Original, inconsistent dataset:</a:t>
            </a:r>
            <a:endParaRPr dirty="0">
              <a:solidFill>
                <a:srgbClr val="ADADAD"/>
              </a:solidFill>
            </a:endParaRPr>
          </a:p>
          <a:p>
            <a:pPr marL="457200" lvl="0" indent="-342900" algn="l" rtl="0">
              <a:lnSpc>
                <a:spcPct val="90000"/>
              </a:lnSpc>
              <a:spcBef>
                <a:spcPts val="1600"/>
              </a:spcBef>
              <a:spcAft>
                <a:spcPts val="0"/>
              </a:spcAft>
              <a:buClr>
                <a:srgbClr val="ADADAD"/>
              </a:buClr>
              <a:buSzPts val="1800"/>
              <a:buChar char="-"/>
            </a:pPr>
            <a:r>
              <a:rPr lang="en-US" dirty="0">
                <a:solidFill>
                  <a:srgbClr val="ADADAD"/>
                </a:solidFill>
              </a:rPr>
              <a:t>47,441 records</a:t>
            </a:r>
            <a:endParaRPr dirty="0">
              <a:solidFill>
                <a:srgbClr val="ADADAD"/>
              </a:solidFill>
            </a:endParaRPr>
          </a:p>
          <a:p>
            <a:pPr marL="0" lvl="0" indent="0" algn="l" rtl="0">
              <a:lnSpc>
                <a:spcPct val="90000"/>
              </a:lnSpc>
              <a:spcBef>
                <a:spcPts val="1600"/>
              </a:spcBef>
              <a:spcAft>
                <a:spcPts val="0"/>
              </a:spcAft>
              <a:buNone/>
            </a:pPr>
            <a:r>
              <a:rPr lang="en-US" dirty="0">
                <a:solidFill>
                  <a:srgbClr val="ADADAD"/>
                </a:solidFill>
              </a:rPr>
              <a:t>Cleaned and consistent dataset:</a:t>
            </a:r>
            <a:endParaRPr dirty="0">
              <a:solidFill>
                <a:srgbClr val="ADADAD"/>
              </a:solidFill>
            </a:endParaRPr>
          </a:p>
          <a:p>
            <a:pPr marL="457200" lvl="0" indent="-342900" algn="l" rtl="0">
              <a:lnSpc>
                <a:spcPct val="90000"/>
              </a:lnSpc>
              <a:spcBef>
                <a:spcPts val="1600"/>
              </a:spcBef>
              <a:spcAft>
                <a:spcPts val="0"/>
              </a:spcAft>
              <a:buClr>
                <a:srgbClr val="ADADAD"/>
              </a:buClr>
              <a:buSzPts val="1800"/>
              <a:buChar char="-"/>
            </a:pPr>
            <a:r>
              <a:rPr lang="en-US" dirty="0">
                <a:solidFill>
                  <a:srgbClr val="ADADAD"/>
                </a:solidFill>
              </a:rPr>
              <a:t>23,319 records</a:t>
            </a:r>
            <a:endParaRPr dirty="0">
              <a:solidFill>
                <a:srgbClr val="ADADAD"/>
              </a:solidFill>
            </a:endParaRPr>
          </a:p>
        </p:txBody>
      </p:sp>
      <p:sp>
        <p:nvSpPr>
          <p:cNvPr id="117" name="Google Shape;117;gce071df62a_0_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18" name="Google Shape;118;gce071df62a_0_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119" name="Google Shape;119;gce071df62a_0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sz="1300">
                <a:solidFill>
                  <a:schemeClr val="lt2"/>
                </a:solidFill>
                <a:latin typeface="Arial"/>
                <a:ea typeface="Arial"/>
                <a:cs typeface="Arial"/>
                <a:sym typeface="Arial"/>
              </a:rPr>
              <a:t>6</a:t>
            </a:fld>
            <a:endParaRPr sz="1300">
              <a:solidFill>
                <a:schemeClr val="lt2"/>
              </a:solidFill>
              <a:latin typeface="Arial"/>
              <a:ea typeface="Arial"/>
              <a:cs typeface="Arial"/>
              <a:sym typeface="Arial"/>
            </a:endParaRPr>
          </a:p>
        </p:txBody>
      </p:sp>
      <p:pic>
        <p:nvPicPr>
          <p:cNvPr id="121" name="Google Shape;121;gce071df62a_0_9"/>
          <p:cNvPicPr preferRelativeResize="0"/>
          <p:nvPr/>
        </p:nvPicPr>
        <p:blipFill rotWithShape="1">
          <a:blip r:embed="rId3">
            <a:alphaModFix/>
          </a:blip>
          <a:srcRect t="11197"/>
          <a:stretch/>
        </p:blipFill>
        <p:spPr>
          <a:xfrm>
            <a:off x="5786450" y="2130950"/>
            <a:ext cx="5791200" cy="3740300"/>
          </a:xfrm>
          <a:prstGeom prst="rect">
            <a:avLst/>
          </a:prstGeom>
          <a:noFill/>
          <a:ln>
            <a:noFill/>
          </a:ln>
        </p:spPr>
      </p:pic>
      <p:sp>
        <p:nvSpPr>
          <p:cNvPr id="122" name="Google Shape;122;gce071df62a_0_9"/>
          <p:cNvSpPr txBox="1"/>
          <p:nvPr/>
        </p:nvSpPr>
        <p:spPr>
          <a:xfrm>
            <a:off x="6800925" y="1690825"/>
            <a:ext cx="488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999999"/>
                </a:solidFill>
              </a:rPr>
              <a:t>Question types no longer in the data.</a:t>
            </a:r>
            <a:endParaRPr>
              <a:solidFill>
                <a:srgbClr val="9999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ce4776c8a9_3_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Questions Remaining</a:t>
            </a:r>
            <a:endParaRPr dirty="0"/>
          </a:p>
        </p:txBody>
      </p:sp>
      <p:sp>
        <p:nvSpPr>
          <p:cNvPr id="129" name="Google Shape;129;gce4776c8a9_3_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7</a:t>
            </a:fld>
            <a:endParaRPr/>
          </a:p>
        </p:txBody>
      </p:sp>
      <p:pic>
        <p:nvPicPr>
          <p:cNvPr id="130" name="Google Shape;130;gce4776c8a9_3_16"/>
          <p:cNvPicPr preferRelativeResize="0"/>
          <p:nvPr/>
        </p:nvPicPr>
        <p:blipFill rotWithShape="1">
          <a:blip r:embed="rId3">
            <a:alphaModFix/>
          </a:blip>
          <a:srcRect t="12026" b="8569"/>
          <a:stretch/>
        </p:blipFill>
        <p:spPr>
          <a:xfrm>
            <a:off x="339375" y="2625925"/>
            <a:ext cx="5247075" cy="3107610"/>
          </a:xfrm>
          <a:prstGeom prst="rect">
            <a:avLst/>
          </a:prstGeom>
          <a:noFill/>
          <a:ln>
            <a:noFill/>
          </a:ln>
        </p:spPr>
      </p:pic>
      <p:sp>
        <p:nvSpPr>
          <p:cNvPr id="131" name="Google Shape;131;gce4776c8a9_3_16"/>
          <p:cNvSpPr txBox="1"/>
          <p:nvPr/>
        </p:nvSpPr>
        <p:spPr>
          <a:xfrm>
            <a:off x="171450" y="1794175"/>
            <a:ext cx="5415000" cy="728400"/>
          </a:xfrm>
          <a:prstGeom prst="rect">
            <a:avLst/>
          </a:prstGeom>
          <a:noFill/>
          <a:ln>
            <a:noFill/>
          </a:ln>
        </p:spPr>
        <p:txBody>
          <a:bodyPr spcFirstLastPara="1" wrap="square" lIns="91425" tIns="91425" rIns="91425" bIns="91425" anchor="t" anchorCtr="0">
            <a:spAutoFit/>
          </a:bodyPr>
          <a:lstStyle/>
          <a:p>
            <a:pPr marL="228600" lvl="0" indent="0" algn="l" rtl="0">
              <a:lnSpc>
                <a:spcPct val="90000"/>
              </a:lnSpc>
              <a:spcBef>
                <a:spcPts val="0"/>
              </a:spcBef>
              <a:spcAft>
                <a:spcPts val="0"/>
              </a:spcAft>
              <a:buNone/>
            </a:pPr>
            <a:r>
              <a:rPr lang="en-US" sz="1700">
                <a:solidFill>
                  <a:srgbClr val="ADADAD"/>
                </a:solidFill>
              </a:rPr>
              <a:t>Question types and counts after cleaning the data.</a:t>
            </a:r>
            <a:endParaRPr sz="1700">
              <a:solidFill>
                <a:srgbClr val="ADADAD"/>
              </a:solidFill>
            </a:endParaRPr>
          </a:p>
          <a:p>
            <a:pPr marL="0" lvl="0" indent="0" algn="l" rtl="0">
              <a:spcBef>
                <a:spcPts val="1600"/>
              </a:spcBef>
              <a:spcAft>
                <a:spcPts val="0"/>
              </a:spcAft>
              <a:buNone/>
            </a:pPr>
            <a:endParaRPr sz="500">
              <a:solidFill>
                <a:schemeClr val="lt1"/>
              </a:solidFill>
              <a:highlight>
                <a:srgbClr val="FFFFFF"/>
              </a:highlight>
            </a:endParaRPr>
          </a:p>
        </p:txBody>
      </p:sp>
      <p:pic>
        <p:nvPicPr>
          <p:cNvPr id="132" name="Google Shape;132;gce4776c8a9_3_16"/>
          <p:cNvPicPr preferRelativeResize="0"/>
          <p:nvPr/>
        </p:nvPicPr>
        <p:blipFill rotWithShape="1">
          <a:blip r:embed="rId4">
            <a:alphaModFix/>
          </a:blip>
          <a:srcRect l="14639" t="16784"/>
          <a:stretch/>
        </p:blipFill>
        <p:spPr>
          <a:xfrm>
            <a:off x="6029350" y="1901588"/>
            <a:ext cx="5767376" cy="3934009"/>
          </a:xfrm>
          <a:prstGeom prst="rect">
            <a:avLst/>
          </a:prstGeom>
          <a:noFill/>
          <a:ln>
            <a:noFill/>
          </a:ln>
        </p:spPr>
      </p:pic>
      <p:sp>
        <p:nvSpPr>
          <p:cNvPr id="133" name="Google Shape;133;gce4776c8a9_3_16"/>
          <p:cNvSpPr txBox="1"/>
          <p:nvPr/>
        </p:nvSpPr>
        <p:spPr>
          <a:xfrm>
            <a:off x="6381725" y="1446525"/>
            <a:ext cx="5415000" cy="728400"/>
          </a:xfrm>
          <a:prstGeom prst="rect">
            <a:avLst/>
          </a:prstGeom>
          <a:noFill/>
          <a:ln>
            <a:noFill/>
          </a:ln>
        </p:spPr>
        <p:txBody>
          <a:bodyPr spcFirstLastPara="1" wrap="square" lIns="91425" tIns="91425" rIns="91425" bIns="91425" anchor="t" anchorCtr="0">
            <a:spAutoFit/>
          </a:bodyPr>
          <a:lstStyle/>
          <a:p>
            <a:pPr marL="228600" lvl="0" indent="0" algn="l" rtl="0">
              <a:lnSpc>
                <a:spcPct val="90000"/>
              </a:lnSpc>
              <a:spcBef>
                <a:spcPts val="0"/>
              </a:spcBef>
              <a:spcAft>
                <a:spcPts val="0"/>
              </a:spcAft>
              <a:buNone/>
            </a:pPr>
            <a:r>
              <a:rPr lang="en-US" sz="1700">
                <a:solidFill>
                  <a:srgbClr val="ADADAD"/>
                </a:solidFill>
              </a:rPr>
              <a:t>Subset of the 23,319 questions.</a:t>
            </a:r>
            <a:endParaRPr sz="1700">
              <a:solidFill>
                <a:srgbClr val="ADADAD"/>
              </a:solidFill>
            </a:endParaRPr>
          </a:p>
          <a:p>
            <a:pPr marL="0" lvl="0" indent="0" algn="l" rtl="0">
              <a:spcBef>
                <a:spcPts val="1600"/>
              </a:spcBef>
              <a:spcAft>
                <a:spcPts val="0"/>
              </a:spcAft>
              <a:buNone/>
            </a:pPr>
            <a:endParaRPr sz="500">
              <a:solidFill>
                <a:schemeClr val="lt1"/>
              </a:solidFill>
              <a:highlight>
                <a:srgbClr val="FFFFFF"/>
              </a:highlight>
            </a:endParaRPr>
          </a:p>
        </p:txBody>
      </p:sp>
      <p:sp>
        <p:nvSpPr>
          <p:cNvPr id="134" name="Google Shape;134;gce4776c8a9_3_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35" name="Google Shape;135;gce4776c8a9_3_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ce071df62a_0_18"/>
          <p:cNvSpPr txBox="1">
            <a:spLocks noGrp="1"/>
          </p:cNvSpPr>
          <p:nvPr>
            <p:ph type="title"/>
          </p:nvPr>
        </p:nvSpPr>
        <p:spPr>
          <a:xfrm>
            <a:off x="1171725" y="7133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Tokenizing and further Cleaning with NLTK</a:t>
            </a:r>
            <a:endParaRPr/>
          </a:p>
        </p:txBody>
      </p:sp>
      <p:sp>
        <p:nvSpPr>
          <p:cNvPr id="150" name="Google Shape;150;gce071df62a_0_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51" name="Google Shape;151;gce071df62a_0_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sp>
        <p:nvSpPr>
          <p:cNvPr id="152" name="Google Shape;152;gce071df62a_0_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sz="1300">
                <a:solidFill>
                  <a:schemeClr val="lt2"/>
                </a:solidFill>
                <a:latin typeface="Arial"/>
                <a:ea typeface="Arial"/>
                <a:cs typeface="Arial"/>
                <a:sym typeface="Arial"/>
              </a:rPr>
              <a:t>8</a:t>
            </a:fld>
            <a:endParaRPr sz="1300">
              <a:solidFill>
                <a:schemeClr val="lt2"/>
              </a:solidFill>
              <a:latin typeface="Arial"/>
              <a:ea typeface="Arial"/>
              <a:cs typeface="Arial"/>
              <a:sym typeface="Arial"/>
            </a:endParaRPr>
          </a:p>
        </p:txBody>
      </p:sp>
      <p:pic>
        <p:nvPicPr>
          <p:cNvPr id="154" name="Google Shape;154;gce071df62a_0_18"/>
          <p:cNvPicPr preferRelativeResize="0"/>
          <p:nvPr/>
        </p:nvPicPr>
        <p:blipFill>
          <a:blip r:embed="rId3">
            <a:alphaModFix/>
          </a:blip>
          <a:stretch>
            <a:fillRect/>
          </a:stretch>
        </p:blipFill>
        <p:spPr>
          <a:xfrm>
            <a:off x="738200" y="2039075"/>
            <a:ext cx="4914900" cy="3943350"/>
          </a:xfrm>
          <a:prstGeom prst="rect">
            <a:avLst/>
          </a:prstGeom>
          <a:noFill/>
          <a:ln>
            <a:noFill/>
          </a:ln>
        </p:spPr>
      </p:pic>
      <p:pic>
        <p:nvPicPr>
          <p:cNvPr id="155" name="Google Shape;155;gce071df62a_0_18"/>
          <p:cNvPicPr preferRelativeResize="0"/>
          <p:nvPr/>
        </p:nvPicPr>
        <p:blipFill>
          <a:blip r:embed="rId4">
            <a:alphaModFix/>
          </a:blip>
          <a:stretch>
            <a:fillRect/>
          </a:stretch>
        </p:blipFill>
        <p:spPr>
          <a:xfrm>
            <a:off x="6305525" y="2004513"/>
            <a:ext cx="4813150" cy="401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ce4776c8a9_3_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Multi-Word Tokens</a:t>
            </a:r>
            <a:endParaRPr dirty="0"/>
          </a:p>
        </p:txBody>
      </p:sp>
      <p:sp>
        <p:nvSpPr>
          <p:cNvPr id="162" name="Google Shape;162;gce4776c8a9_3_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SzPts val="1300"/>
              <a:buFont typeface="Arial"/>
              <a:buNone/>
            </a:pPr>
            <a:fld id="{00000000-1234-1234-1234-123412341234}" type="slidenum">
              <a:rPr lang="en-US"/>
              <a:t>9</a:t>
            </a:fld>
            <a:endParaRPr/>
          </a:p>
        </p:txBody>
      </p:sp>
      <p:sp>
        <p:nvSpPr>
          <p:cNvPr id="166" name="Google Shape;166;gce4776c8a9_3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2"/>
                </a:solidFill>
              </a:rPr>
              <a:t>Spring 2021</a:t>
            </a:r>
            <a:endParaRPr>
              <a:solidFill>
                <a:schemeClr val="lt2"/>
              </a:solidFill>
            </a:endParaRPr>
          </a:p>
        </p:txBody>
      </p:sp>
      <p:sp>
        <p:nvSpPr>
          <p:cNvPr id="167" name="Google Shape;167;gce4776c8a9_3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SzPts val="1400"/>
              <a:buNone/>
            </a:pPr>
            <a:r>
              <a:rPr lang="en-US">
                <a:solidFill>
                  <a:schemeClr val="lt2"/>
                </a:solidFill>
              </a:rPr>
              <a:t>CUS 635</a:t>
            </a:r>
            <a:endParaRPr>
              <a:solidFill>
                <a:schemeClr val="lt2"/>
              </a:solidFill>
            </a:endParaRPr>
          </a:p>
        </p:txBody>
      </p:sp>
      <p:pic>
        <p:nvPicPr>
          <p:cNvPr id="3" name="Picture 2" descr="Graphical user interface, application&#10;&#10;Description automatically generated">
            <a:extLst>
              <a:ext uri="{FF2B5EF4-FFF2-40B4-BE49-F238E27FC236}">
                <a16:creationId xmlns:a16="http://schemas.microsoft.com/office/drawing/2014/main" id="{424932E8-4C7F-4F5D-9C1E-5DAE7295FB56}"/>
              </a:ext>
            </a:extLst>
          </p:cNvPr>
          <p:cNvPicPr>
            <a:picLocks noChangeAspect="1"/>
          </p:cNvPicPr>
          <p:nvPr/>
        </p:nvPicPr>
        <p:blipFill>
          <a:blip r:embed="rId3"/>
          <a:stretch>
            <a:fillRect/>
          </a:stretch>
        </p:blipFill>
        <p:spPr>
          <a:xfrm>
            <a:off x="458771" y="1690825"/>
            <a:ext cx="11274458" cy="4266853"/>
          </a:xfrm>
          <a:prstGeom prst="rect">
            <a:avLst/>
          </a:prstGeom>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355</TotalTime>
  <Words>857</Words>
  <Application>Microsoft Office PowerPoint</Application>
  <PresentationFormat>Widescreen</PresentationFormat>
  <Paragraphs>154</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Simple Dark</vt:lpstr>
      <vt:lpstr>Analyzing Medical Questions</vt:lpstr>
      <vt:lpstr>Introduction</vt:lpstr>
      <vt:lpstr>First Step: Collect the data</vt:lpstr>
      <vt:lpstr>Formatting The Data</vt:lpstr>
      <vt:lpstr>Data Cleaning Methods</vt:lpstr>
      <vt:lpstr>Decisions Made in Cleanup</vt:lpstr>
      <vt:lpstr>Questions Remaining</vt:lpstr>
      <vt:lpstr>Tokenizing and further Cleaning with NLTK</vt:lpstr>
      <vt:lpstr>Multi-Word Tokens</vt:lpstr>
      <vt:lpstr>TF-IDF</vt:lpstr>
      <vt:lpstr>Feature Reduction</vt:lpstr>
      <vt:lpstr>Clustering: Using KMeans</vt:lpstr>
      <vt:lpstr>Clustering: Using KMeans</vt:lpstr>
      <vt:lpstr>Distribution of Question Type by Cluster</vt:lpstr>
      <vt:lpstr>Clustering: Using DBSCAN</vt:lpstr>
      <vt:lpstr>Comparing KMeans with DBSCAN</vt:lpstr>
      <vt:lpstr>Topic Modeling: Using LDA</vt:lpstr>
      <vt:lpstr>Topic Modeling: Using LDA</vt:lpstr>
      <vt:lpstr>Topic 1 – Symptoms and Effects</vt:lpstr>
      <vt:lpstr>Topic 2 – Genetics </vt:lpstr>
      <vt:lpstr>Topic 3 – Doctor Visits/Treatment</vt:lpstr>
      <vt:lpstr>Future Research</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Medical Questions</dc:title>
  <dc:creator>Suzanna Schmeelk</dc:creator>
  <cp:lastModifiedBy>Peter Tadrous</cp:lastModifiedBy>
  <cp:revision>14</cp:revision>
  <dcterms:created xsi:type="dcterms:W3CDTF">2021-01-30T15:20:34Z</dcterms:created>
  <dcterms:modified xsi:type="dcterms:W3CDTF">2021-05-12T01:00:47Z</dcterms:modified>
</cp:coreProperties>
</file>